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53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67" r:id="rId3"/>
  </p:sldMasterIdLst>
  <p:notesMasterIdLst>
    <p:notesMasterId r:id="rId43"/>
  </p:notesMasterIdLst>
  <p:sldIdLst>
    <p:sldId id="748" r:id="rId4"/>
    <p:sldId id="717" r:id="rId5"/>
    <p:sldId id="718" r:id="rId6"/>
    <p:sldId id="723" r:id="rId7"/>
    <p:sldId id="724" r:id="rId8"/>
    <p:sldId id="719" r:id="rId9"/>
    <p:sldId id="725" r:id="rId10"/>
    <p:sldId id="726" r:id="rId11"/>
    <p:sldId id="727" r:id="rId12"/>
    <p:sldId id="728" r:id="rId13"/>
    <p:sldId id="765" r:id="rId14"/>
    <p:sldId id="735" r:id="rId15"/>
    <p:sldId id="736" r:id="rId16"/>
    <p:sldId id="737" r:id="rId17"/>
    <p:sldId id="751" r:id="rId18"/>
    <p:sldId id="745" r:id="rId19"/>
    <p:sldId id="746" r:id="rId20"/>
    <p:sldId id="764" r:id="rId21"/>
    <p:sldId id="755" r:id="rId22"/>
    <p:sldId id="756" r:id="rId23"/>
    <p:sldId id="770" r:id="rId24"/>
    <p:sldId id="769" r:id="rId25"/>
    <p:sldId id="771" r:id="rId26"/>
    <p:sldId id="775" r:id="rId27"/>
    <p:sldId id="776" r:id="rId28"/>
    <p:sldId id="766" r:id="rId29"/>
    <p:sldId id="767" r:id="rId30"/>
    <p:sldId id="773" r:id="rId31"/>
    <p:sldId id="774" r:id="rId32"/>
    <p:sldId id="738" r:id="rId33"/>
    <p:sldId id="777" r:id="rId34"/>
    <p:sldId id="772" r:id="rId35"/>
    <p:sldId id="739" r:id="rId36"/>
    <p:sldId id="741" r:id="rId37"/>
    <p:sldId id="733" r:id="rId38"/>
    <p:sldId id="734" r:id="rId39"/>
    <p:sldId id="752" r:id="rId40"/>
    <p:sldId id="753" r:id="rId41"/>
    <p:sldId id="722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ABB"/>
    <a:srgbClr val="E6F0F9"/>
    <a:srgbClr val="0076CB"/>
    <a:srgbClr val="3291D5"/>
    <a:srgbClr val="9DC3E6"/>
    <a:srgbClr val="B7D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8136" autoAdjust="0"/>
  </p:normalViewPr>
  <p:slideViewPr>
    <p:cSldViewPr snapToGrid="0">
      <p:cViewPr varScale="1">
        <p:scale>
          <a:sx n="57" d="100"/>
          <a:sy n="57" d="100"/>
        </p:scale>
        <p:origin x="90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6F9C4-C6C7-45AD-9ABA-5B257689743A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216AC-606A-47A9-ACDB-8DF5019EA5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693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83A9B-70A7-4C55-95D4-1D10E57D7915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34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错误数据验证</a:t>
            </a:r>
          </a:p>
          <a:p>
            <a:r>
              <a:rPr lang="zh-CN" altLang="en-US" smtClean="0"/>
              <a:t>利用众包技术进行</a:t>
            </a:r>
            <a:r>
              <a:rPr lang="en-US" altLang="zh-CN" smtClean="0"/>
              <a:t>Validation</a:t>
            </a:r>
            <a:r>
              <a:rPr lang="zh-CN" altLang="en-US" smtClean="0"/>
              <a:t>和</a:t>
            </a:r>
            <a:r>
              <a:rPr lang="en-US" altLang="zh-CN" smtClean="0"/>
              <a:t>Categorization</a:t>
            </a:r>
            <a:r>
              <a:rPr lang="zh-CN" altLang="en-US" smtClean="0"/>
              <a:t>工作，清洗提高数据质量。</a:t>
            </a:r>
          </a:p>
          <a:p>
            <a:r>
              <a:rPr lang="zh-CN" altLang="en-US" smtClean="0"/>
              <a:t>多组验证同一样本，人机融合验证，双重保证数据质量。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216AC-606A-47A9-ACDB-8DF5019EA54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63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错误分析</a:t>
            </a:r>
          </a:p>
          <a:p>
            <a:r>
              <a:rPr lang="zh-CN" altLang="en-US" smtClean="0"/>
              <a:t>面向</a:t>
            </a:r>
            <a:r>
              <a:rPr lang="en-US" altLang="zh-CN" smtClean="0"/>
              <a:t>AI</a:t>
            </a:r>
            <a:r>
              <a:rPr lang="zh-CN" altLang="en-US" smtClean="0"/>
              <a:t>专业人士，根据各类可视化手段，辅助</a:t>
            </a:r>
            <a:r>
              <a:rPr lang="en-US" altLang="zh-CN" smtClean="0"/>
              <a:t>AI</a:t>
            </a:r>
            <a:r>
              <a:rPr lang="zh-CN" altLang="en-US" smtClean="0"/>
              <a:t>开发者迅速定位缺陷，进行模型结构或超参的调整，将优化后的模型，继续投入到</a:t>
            </a:r>
            <a:r>
              <a:rPr lang="en-US" altLang="zh-CN" smtClean="0"/>
              <a:t>Error  Generation</a:t>
            </a:r>
            <a:r>
              <a:rPr lang="zh-CN" altLang="en-US" smtClean="0"/>
              <a:t>阶段进行迭代，直至模型优化达到预期。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216AC-606A-47A9-ACDB-8DF5019EA54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64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216AC-606A-47A9-ACDB-8DF5019EA5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89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216AC-606A-47A9-ACDB-8DF5019EA5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355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216AC-606A-47A9-ACDB-8DF5019EA5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1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216AC-606A-47A9-ACDB-8DF5019EA5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58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216AC-606A-47A9-ACDB-8DF5019EA5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753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216AC-606A-47A9-ACDB-8DF5019EA5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178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216AC-606A-47A9-ACDB-8DF5019EA5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8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图像处理领域，分为众包手段和机器手段。</a:t>
            </a:r>
          </a:p>
          <a:p>
            <a:r>
              <a:rPr lang="en-US" altLang="zh-CN" smtClean="0"/>
              <a:t>1. </a:t>
            </a:r>
            <a:r>
              <a:rPr lang="zh-CN" altLang="en-US" smtClean="0"/>
              <a:t>机器手段包含</a:t>
            </a:r>
            <a:r>
              <a:rPr lang="en-US" altLang="zh-CN" smtClean="0"/>
              <a:t>GAN</a:t>
            </a:r>
            <a:r>
              <a:rPr lang="zh-CN" altLang="en-US" smtClean="0"/>
              <a:t>、对抗技术、</a:t>
            </a:r>
            <a:r>
              <a:rPr lang="en-US" altLang="zh-CN" smtClean="0"/>
              <a:t>Fuzz</a:t>
            </a:r>
            <a:r>
              <a:rPr lang="zh-CN" altLang="en-US" smtClean="0"/>
              <a:t>技术等主流方式。</a:t>
            </a:r>
          </a:p>
          <a:p>
            <a:r>
              <a:rPr lang="en-US" altLang="zh-CN" smtClean="0"/>
              <a:t>2. </a:t>
            </a:r>
            <a:r>
              <a:rPr lang="zh-CN" altLang="en-US" smtClean="0"/>
              <a:t>为众包手段提供多种便捷工具，画笔，旋转，各类噪音，平移，变色等，尽可能加快人力生成的速度。此外，允许用户上传新的的测试样本，也是关键的一环。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216AC-606A-47A9-ACDB-8DF5019EA54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24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Software Testing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6058" y="0"/>
            <a:ext cx="13049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6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06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227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1" y="274638"/>
            <a:ext cx="9201149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381251" y="1600200"/>
            <a:ext cx="9201149" cy="46863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2012/3/9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杭州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2D588-5D24-4C72-BCE4-D2E7983FD8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2049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948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34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397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950" y="247436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>
              <a:defRPr sz="480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22042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Software Testing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271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C6734-163B-4140-A680-92EDB54BA5FC}" type="datetimeFigureOut">
              <a:rPr kumimoji="1" lang="zh-CN" altLang="en-US" smtClean="0"/>
              <a:t>2018/11/25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04DF8-55A4-274B-BC15-FE023DD100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74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Software Testing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224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425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22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49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73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68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65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2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11340-4867-4163-A3D6-37177EEA4C88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299C2-ADE3-43DE-A529-8C16B3A33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4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flipV="1">
            <a:off x="0" y="0"/>
            <a:ext cx="1991360" cy="1341120"/>
          </a:xfrm>
          <a:prstGeom prst="rtTriangle">
            <a:avLst/>
          </a:prstGeom>
          <a:solidFill>
            <a:srgbClr val="0175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10525200" y="5191200"/>
            <a:ext cx="1342800" cy="1990800"/>
          </a:xfrm>
          <a:prstGeom prst="rtTriangle">
            <a:avLst/>
          </a:prstGeom>
          <a:solidFill>
            <a:srgbClr val="0175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 userDrawn="1"/>
        </p:nvSpPr>
        <p:spPr>
          <a:xfrm>
            <a:off x="406400" y="349458"/>
            <a:ext cx="254000" cy="1109567"/>
          </a:xfrm>
          <a:custGeom>
            <a:avLst/>
            <a:gdLst>
              <a:gd name="connsiteX0" fmla="*/ 0 w 254000"/>
              <a:gd name="connsiteY0" fmla="*/ 0 h 1109566"/>
              <a:gd name="connsiteX1" fmla="*/ 36767 w 254000"/>
              <a:gd name="connsiteY1" fmla="*/ 30336 h 1109566"/>
              <a:gd name="connsiteX2" fmla="*/ 254000 w 254000"/>
              <a:gd name="connsiteY2" fmla="*/ 554783 h 1109566"/>
              <a:gd name="connsiteX3" fmla="*/ 36767 w 254000"/>
              <a:gd name="connsiteY3" fmla="*/ 1079230 h 1109566"/>
              <a:gd name="connsiteX4" fmla="*/ 0 w 254000"/>
              <a:gd name="connsiteY4" fmla="*/ 1109566 h 110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1109566">
                <a:moveTo>
                  <a:pt x="0" y="0"/>
                </a:moveTo>
                <a:lnTo>
                  <a:pt x="36767" y="30336"/>
                </a:lnTo>
                <a:cubicBezTo>
                  <a:pt x="170985" y="164554"/>
                  <a:pt x="254000" y="349974"/>
                  <a:pt x="254000" y="554783"/>
                </a:cubicBezTo>
                <a:cubicBezTo>
                  <a:pt x="254000" y="759593"/>
                  <a:pt x="170985" y="945013"/>
                  <a:pt x="36767" y="1079230"/>
                </a:cubicBezTo>
                <a:lnTo>
                  <a:pt x="0" y="1109566"/>
                </a:lnTo>
                <a:close/>
              </a:path>
            </a:pathLst>
          </a:custGeom>
          <a:solidFill>
            <a:srgbClr val="007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89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7.emf"/><Relationship Id="rId7" Type="http://schemas.openxmlformats.org/officeDocument/2006/relationships/image" Target="../media/image62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png"/><Relationship Id="rId5" Type="http://schemas.openxmlformats.org/officeDocument/2006/relationships/image" Target="../media/image39.emf"/><Relationship Id="rId10" Type="http://schemas.openxmlformats.org/officeDocument/2006/relationships/image" Target="../media/image65.png"/><Relationship Id="rId4" Type="http://schemas.openxmlformats.org/officeDocument/2006/relationships/image" Target="../media/image38.emf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97216" y="4718049"/>
            <a:ext cx="3262432" cy="139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818389"/>
            <a:r>
              <a:rPr lang="zh-CN" altLang="en-US" b="1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</a:t>
            </a:r>
            <a:r>
              <a:rPr lang="zh-CN" altLang="en-US" b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振宇</a:t>
            </a:r>
          </a:p>
          <a:p>
            <a:pPr algn="r" defTabSz="818389"/>
            <a:r>
              <a:rPr lang="zh-CN" altLang="en-US" sz="1600" b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南京大学软件学院</a:t>
            </a:r>
          </a:p>
          <a:p>
            <a:pPr algn="r" defTabSz="818389"/>
            <a:r>
              <a:rPr lang="zh-CN" altLang="en-US" sz="1600" b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南京慕测信息科技有限公司</a:t>
            </a:r>
          </a:p>
          <a:p>
            <a:pPr algn="r" defTabSz="818389"/>
            <a:r>
              <a:rPr lang="zh-CN" altLang="en-US" sz="1600" b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计算机软件新技术国家重点实验室</a:t>
            </a:r>
          </a:p>
          <a:p>
            <a:pPr algn="r" defTabSz="818389"/>
            <a:endParaRPr lang="zh-CN" altLang="en-US" sz="1867" b="1" dirty="0">
              <a:solidFill>
                <a:srgbClr val="136FB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35" y="5451250"/>
            <a:ext cx="878341" cy="104564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972" y="250748"/>
            <a:ext cx="910106" cy="96844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332206" y="6153164"/>
            <a:ext cx="3525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b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kumimoji="1" lang="zh-CN" altLang="en-US" sz="1600" b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kumimoji="1" lang="en-US" altLang="zh-CN" sz="1600" b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kumimoji="1" lang="zh-CN" altLang="en-US" sz="1600" b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kumimoji="1" lang="en-US" altLang="zh-CN" sz="1600" b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</a:t>
            </a:r>
            <a:r>
              <a:rPr kumimoji="1" lang="zh-CN" altLang="en-US" sz="1600" b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日，深圳，</a:t>
            </a:r>
            <a:r>
              <a:rPr kumimoji="1" lang="en-US" altLang="zh-CN" sz="1600" b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NASAC2018</a:t>
            </a:r>
          </a:p>
        </p:txBody>
      </p:sp>
      <p:sp>
        <p:nvSpPr>
          <p:cNvPr id="14" name="矩形 13"/>
          <p:cNvSpPr/>
          <p:nvPr/>
        </p:nvSpPr>
        <p:spPr>
          <a:xfrm>
            <a:off x="-1" y="1544879"/>
            <a:ext cx="12191999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18389">
              <a:lnSpc>
                <a:spcPct val="125000"/>
              </a:lnSpc>
            </a:pPr>
            <a:r>
              <a:rPr lang="en-US" altLang="zh-CN" sz="5400" b="1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AI4Test </a:t>
            </a:r>
            <a:r>
              <a:rPr lang="en-US" altLang="zh-CN" sz="5400" b="1" dirty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&amp; Test4AI</a:t>
            </a:r>
            <a:endParaRPr lang="en-US" altLang="zh-CN" sz="5400" b="1" dirty="0" smtClean="0">
              <a:solidFill>
                <a:srgbClr val="136FB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60" y="875090"/>
            <a:ext cx="688207" cy="68820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105835"/>
            <a:ext cx="121919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2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人机协同与人人协同的智能软件工程方法探索</a:t>
            </a:r>
            <a:endParaRPr lang="zh-CN" altLang="en-US" sz="4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27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243" y="2165685"/>
            <a:ext cx="4483218" cy="1602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497" y="4243220"/>
            <a:ext cx="4638247" cy="147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自动化测试脚本</a:t>
            </a:r>
            <a:r>
              <a:rPr lang="zh-CN" altLang="en-US" b="1" dirty="0" smtClean="0"/>
              <a:t>修复</a:t>
            </a:r>
            <a:endParaRPr lang="zh-CN" altLang="en-US" b="1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7143" y="1767609"/>
            <a:ext cx="6995102" cy="4205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6"/>
          <p:cNvSpPr>
            <a:spLocks/>
          </p:cNvSpPr>
          <p:nvPr/>
        </p:nvSpPr>
        <p:spPr bwMode="auto">
          <a:xfrm>
            <a:off x="0" y="6014323"/>
            <a:ext cx="12192000" cy="63814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rPr>
              <a:t>主要结果：</a:t>
            </a:r>
            <a:r>
              <a:rPr lang="en-US" altLang="zh-CN" sz="2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rPr>
              <a:t>2-5%</a:t>
            </a:r>
            <a:r>
              <a:rPr lang="zh-CN" altLang="en-US" sz="2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rPr>
              <a:t>的人工参与，</a:t>
            </a:r>
            <a:r>
              <a:rPr lang="en-US" altLang="zh-CN" sz="2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rPr>
              <a:t>51%-90%</a:t>
            </a:r>
            <a:r>
              <a:rPr lang="zh-CN" altLang="en-US" sz="2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rPr>
              <a:t>的修复率，知识积累使得人工工作量快速下降</a:t>
            </a:r>
            <a:endParaRPr lang="en-US" altLang="zh-CN" sz="2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40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自动化软件测试的系统性研究与实践</a:t>
            </a:r>
            <a:endParaRPr lang="zh-CN" altLang="en-US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835099" y="1928979"/>
            <a:ext cx="10538201" cy="4311053"/>
            <a:chOff x="1068779" y="2000099"/>
            <a:chExt cx="10538201" cy="4311053"/>
          </a:xfrm>
        </p:grpSpPr>
        <p:sp>
          <p:nvSpPr>
            <p:cNvPr id="11" name="圆角矩形 10"/>
            <p:cNvSpPr/>
            <p:nvPr/>
          </p:nvSpPr>
          <p:spPr>
            <a:xfrm>
              <a:off x="1068780" y="2000099"/>
              <a:ext cx="3584500" cy="648072"/>
            </a:xfrm>
            <a:prstGeom prst="roundRect">
              <a:avLst/>
            </a:prstGeom>
            <a:noFill/>
            <a:ln w="1905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自动化测试生成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068779" y="2729549"/>
              <a:ext cx="3584501" cy="648072"/>
            </a:xfrm>
            <a:prstGeom prst="roundRect">
              <a:avLst/>
            </a:prstGeom>
            <a:noFill/>
            <a:ln w="1905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自动化测试执行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068779" y="3458999"/>
              <a:ext cx="3584501" cy="648072"/>
            </a:xfrm>
            <a:prstGeom prst="roundRect">
              <a:avLst/>
            </a:prstGeom>
            <a:noFill/>
            <a:ln w="1905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自动化</a:t>
              </a:r>
              <a:r>
                <a:rPr lang="zh-CN" altLang="en-US" sz="2400" b="1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测试优化</a:t>
              </a:r>
              <a:endPara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068779" y="4188449"/>
              <a:ext cx="3584501" cy="648072"/>
            </a:xfrm>
            <a:prstGeom prst="roundRect">
              <a:avLst/>
            </a:prstGeom>
            <a:noFill/>
            <a:ln w="1905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自动化测试修复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068779" y="4917899"/>
              <a:ext cx="3584501" cy="648072"/>
            </a:xfrm>
            <a:prstGeom prst="roundRect">
              <a:avLst/>
            </a:prstGeom>
            <a:noFill/>
            <a:ln w="1905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自动化</a:t>
              </a:r>
              <a:r>
                <a:rPr lang="zh-CN" altLang="en-US" sz="2400" b="1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测试扩增</a:t>
              </a:r>
              <a:endPara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068779" y="5647348"/>
              <a:ext cx="3584501" cy="648072"/>
            </a:xfrm>
            <a:prstGeom prst="roundRect">
              <a:avLst/>
            </a:prstGeom>
            <a:noFill/>
            <a:ln w="1905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自动化结果分析</a:t>
              </a:r>
              <a:endPara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3" name="标题 1"/>
            <p:cNvSpPr txBox="1">
              <a:spLocks/>
            </p:cNvSpPr>
            <p:nvPr/>
          </p:nvSpPr>
          <p:spPr>
            <a:xfrm>
              <a:off x="6817360" y="2013097"/>
              <a:ext cx="4789620" cy="1299367"/>
            </a:xfrm>
            <a:prstGeom prst="roundRect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      学术研究</a:t>
              </a:r>
              <a:endParaRPr lang="en-US" altLang="zh-CN" sz="2400" b="1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b="1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单点</a:t>
              </a:r>
              <a:r>
                <a:rPr lang="zh-CN" altLang="en-US" sz="2400" b="1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技术突破后的工程应用</a:t>
              </a:r>
              <a:endPara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8" name="标题 1"/>
            <p:cNvSpPr txBox="1">
              <a:spLocks/>
            </p:cNvSpPr>
            <p:nvPr/>
          </p:nvSpPr>
          <p:spPr>
            <a:xfrm>
              <a:off x="6827520" y="3515664"/>
              <a:ext cx="4779460" cy="1296144"/>
            </a:xfrm>
            <a:prstGeom prst="roundRect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       面向大型企业</a:t>
              </a:r>
              <a:endParaRPr lang="en-US" altLang="zh-CN" sz="2400" b="1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b="1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融入</a:t>
              </a:r>
              <a:r>
                <a:rPr lang="zh-CN" altLang="en-US" sz="2400" b="1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已有闭环产品链的工程应用</a:t>
              </a:r>
              <a:endPara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19" name="标题 1"/>
            <p:cNvSpPr txBox="1">
              <a:spLocks/>
            </p:cNvSpPr>
            <p:nvPr/>
          </p:nvSpPr>
          <p:spPr>
            <a:xfrm>
              <a:off x="6827520" y="5015008"/>
              <a:ext cx="4779459" cy="1296144"/>
            </a:xfrm>
            <a:prstGeom prst="roundRect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       面向中小企业</a:t>
              </a:r>
              <a:endParaRPr lang="en-US" altLang="zh-CN" sz="2400" b="1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b="1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打造</a:t>
              </a:r>
              <a:r>
                <a:rPr lang="zh-CN" altLang="en-US" sz="2400" b="1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完整闭环产品链的工程应用</a:t>
              </a:r>
              <a:endPara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257" y="3611977"/>
              <a:ext cx="568766" cy="56876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160" y="5125817"/>
              <a:ext cx="568766" cy="568766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3390" y="2132861"/>
              <a:ext cx="568766" cy="56876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560" y="3256280"/>
              <a:ext cx="1219200" cy="12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95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zh-CN" altLang="en-US" sz="4800" b="1" dirty="0" smtClean="0"/>
              <a:t>产教研融合尝试 </a:t>
            </a:r>
            <a:r>
              <a:rPr lang="en-US" altLang="zh-CN" sz="4800" b="1" dirty="0" smtClean="0"/>
              <a:t>(2013)</a:t>
            </a:r>
            <a:endParaRPr lang="zh-CN" altLang="en-US" sz="4800" b="1" dirty="0"/>
          </a:p>
        </p:txBody>
      </p:sp>
      <p:sp>
        <p:nvSpPr>
          <p:cNvPr id="2" name="矩形 1"/>
          <p:cNvSpPr/>
          <p:nvPr/>
        </p:nvSpPr>
        <p:spPr>
          <a:xfrm>
            <a:off x="1498462" y="5166929"/>
            <a:ext cx="778061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Quasi-Crowdsourcing Testing for Educational </a:t>
            </a:r>
            <a:r>
              <a:rPr lang="en-US" altLang="zh-CN" sz="16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Projects</a:t>
            </a:r>
            <a:r>
              <a:rPr lang="en-US" altLang="zh-CN" sz="16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16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ICSE </a:t>
            </a:r>
            <a:r>
              <a:rPr lang="en-US" altLang="zh-CN" sz="16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2014-SEET</a:t>
            </a:r>
            <a:endParaRPr lang="en-US" altLang="zh-CN" sz="16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Test Report Prioritization to Assist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Crowdsourced</a:t>
            </a:r>
            <a:r>
              <a:rPr lang="en-US" altLang="zh-CN" sz="16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Testing. ESEC/FSE </a:t>
            </a:r>
            <a:r>
              <a:rPr lang="en-US" altLang="zh-CN" sz="16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Guiding the Crowds for Android Testing, ICSE </a:t>
            </a:r>
            <a:r>
              <a:rPr lang="en-US" altLang="zh-CN" sz="16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2016-Poster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Revisit of automatic debugging via human focus-tracking analysis ICSE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Multi-Objective Test Report Prioritization Using Image Understanding, ASE </a:t>
            </a:r>
            <a:r>
              <a:rPr lang="en-US" altLang="zh-CN" sz="16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2016 </a:t>
            </a:r>
            <a:endParaRPr lang="zh-CN" altLang="en-US" sz="16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02781" y="1625978"/>
            <a:ext cx="3341806" cy="3416320"/>
          </a:xfrm>
          <a:prstGeom prst="rect">
            <a:avLst/>
          </a:prstGeom>
          <a:ln w="28575">
            <a:solidFill>
              <a:srgbClr val="0076CB"/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P1 </a:t>
            </a:r>
            <a:r>
              <a:rPr lang="zh-CN" altLang="en-US" sz="2400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百度安卓输入法</a:t>
            </a:r>
            <a:endParaRPr lang="en-US" altLang="zh-CN" sz="2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00075" lvl="1" indent="-257175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</a:t>
            </a:r>
            <a:r>
              <a:rPr lang="en-US" altLang="zh-CN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兼容性</a:t>
            </a:r>
            <a:endParaRPr lang="en-US" altLang="zh-CN" sz="2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P2 </a:t>
            </a:r>
            <a:r>
              <a:rPr lang="zh-CN" altLang="en-US" sz="2400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百</a:t>
            </a:r>
            <a:r>
              <a: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度浏览器</a:t>
            </a:r>
            <a:endParaRPr lang="en-US" altLang="zh-CN" sz="2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</a:t>
            </a:r>
            <a:r>
              <a:rPr lang="en-US" altLang="zh-CN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易用性</a:t>
            </a:r>
            <a:endParaRPr lang="en-US" altLang="zh-CN" sz="2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P3 </a:t>
            </a:r>
            <a:r>
              <a:rPr lang="zh-CN" altLang="en-US" sz="2400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百</a:t>
            </a:r>
            <a:r>
              <a: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度影音播放器</a:t>
            </a:r>
            <a:endParaRPr lang="en-US" altLang="zh-CN" sz="2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6858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易用</a:t>
            </a:r>
            <a:r>
              <a:rPr lang="en-US" altLang="zh-CN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2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性能</a:t>
            </a:r>
          </a:p>
        </p:txBody>
      </p:sp>
      <p:pic>
        <p:nvPicPr>
          <p:cNvPr id="1229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06" y="3394446"/>
            <a:ext cx="1653886" cy="1203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77037" y="2700370"/>
            <a:ext cx="168773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实际</a:t>
            </a:r>
            <a:r>
              <a:rPr lang="zh-CN" altLang="en-US" b="1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工业</a:t>
            </a:r>
            <a:r>
              <a:rPr lang="zh-CN" altLang="en-US" b="1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</a:t>
            </a:r>
            <a:endParaRPr lang="en-US" altLang="zh-CN" b="1" smtClean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defRPr/>
            </a:pPr>
            <a:r>
              <a:rPr lang="zh-CN" altLang="en-US" b="1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驱动</a:t>
            </a:r>
            <a:r>
              <a:rPr lang="zh-CN" altLang="en-US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前沿研究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308" y="1705007"/>
            <a:ext cx="1869281" cy="65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433" y="3471158"/>
            <a:ext cx="1360885" cy="1131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50744" y="2701192"/>
            <a:ext cx="1587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真实企业</a:t>
            </a:r>
            <a:r>
              <a:rPr lang="zh-CN" altLang="en-US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任务</a:t>
            </a:r>
            <a:endParaRPr lang="en-US" altLang="zh-CN" b="1" dirty="0" smtClean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激发</a:t>
            </a:r>
            <a:r>
              <a:rPr lang="zh-CN" altLang="en-US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学习兴趣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06729" y="4210587"/>
            <a:ext cx="1754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利用企业</a:t>
            </a:r>
            <a:r>
              <a:rPr lang="zh-CN" altLang="en-US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</a:t>
            </a:r>
            <a:endParaRPr lang="en-US" altLang="zh-CN" b="1" dirty="0" smtClean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defRPr/>
            </a:pPr>
            <a:r>
              <a:rPr lang="zh-CN" altLang="en-US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完成</a:t>
            </a:r>
            <a:r>
              <a:rPr lang="zh-CN" altLang="en-US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实践教学</a:t>
            </a:r>
          </a:p>
        </p:txBody>
      </p:sp>
      <p:sp>
        <p:nvSpPr>
          <p:cNvPr id="7" name="等腰三角形 6"/>
          <p:cNvSpPr>
            <a:spLocks noChangeAspect="1"/>
          </p:cNvSpPr>
          <p:nvPr/>
        </p:nvSpPr>
        <p:spPr>
          <a:xfrm>
            <a:off x="3814273" y="2848006"/>
            <a:ext cx="1739351" cy="1087388"/>
          </a:xfrm>
          <a:prstGeom prst="triangle">
            <a:avLst/>
          </a:prstGeom>
          <a:solidFill>
            <a:schemeClr val="bg1"/>
          </a:solidFill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圆角矩形 7"/>
          <p:cNvSpPr/>
          <p:nvPr/>
        </p:nvSpPr>
        <p:spPr>
          <a:xfrm>
            <a:off x="1493134" y="1620457"/>
            <a:ext cx="6400800" cy="3356657"/>
          </a:xfrm>
          <a:prstGeom prst="roundRect">
            <a:avLst/>
          </a:prstGeom>
          <a:noFill/>
          <a:ln w="31750">
            <a:solidFill>
              <a:srgbClr val="9DC3E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60179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34" y="839628"/>
            <a:ext cx="2525160" cy="268702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41023" y="2699557"/>
            <a:ext cx="6624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  <a:cs typeface="Times New Roman" panose="02020603050405020304" pitchFamily="18" charset="0"/>
              </a:rPr>
              <a:t>assive </a:t>
            </a:r>
            <a:r>
              <a:rPr lang="en-US" altLang="zh-CN" sz="2800" b="1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  <a:cs typeface="Times New Roman" panose="02020603050405020304" pitchFamily="18" charset="0"/>
              </a:rPr>
              <a:t>O</a:t>
            </a:r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  <a:cs typeface="Times New Roman" panose="02020603050405020304" pitchFamily="18" charset="0"/>
              </a:rPr>
              <a:t>pen </a:t>
            </a:r>
            <a:r>
              <a:rPr lang="en-US" altLang="zh-CN" sz="2800" b="1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  <a:cs typeface="Times New Roman" panose="02020603050405020304" pitchFamily="18" charset="0"/>
              </a:rPr>
              <a:t>O</a:t>
            </a:r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  <a:cs typeface="Times New Roman" panose="02020603050405020304" pitchFamily="18" charset="0"/>
              </a:rPr>
              <a:t>nline </a:t>
            </a:r>
            <a:r>
              <a:rPr lang="en-US" altLang="zh-CN" sz="2800" b="1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  <a:cs typeface="Times New Roman" panose="02020603050405020304" pitchFamily="18" charset="0"/>
              </a:rPr>
              <a:t>ollaboration </a:t>
            </a:r>
            <a:r>
              <a:rPr lang="en-US" altLang="zh-CN" sz="2800" b="1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  <a:cs typeface="Times New Roman" panose="02020603050405020304" pitchFamily="18" charset="0"/>
              </a:rPr>
              <a:t>Test</a:t>
            </a:r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  <a:cs typeface="Times New Roman" panose="02020603050405020304" pitchFamily="18" charset="0"/>
              </a:rPr>
              <a:t>ing</a:t>
            </a:r>
            <a:endParaRPr lang="zh-CN" altLang="en-US" sz="2800" dirty="0">
              <a:solidFill>
                <a:srgbClr val="0076CB"/>
              </a:solidFill>
              <a:latin typeface="+mj-lt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297" y="1138452"/>
            <a:ext cx="5523550" cy="1123022"/>
          </a:xfrm>
          <a:prstGeom prst="rect">
            <a:avLst/>
          </a:prstGeom>
        </p:spPr>
      </p:pic>
      <p:cxnSp>
        <p:nvCxnSpPr>
          <p:cNvPr id="9" name="肘形连接符 8"/>
          <p:cNvCxnSpPr/>
          <p:nvPr/>
        </p:nvCxnSpPr>
        <p:spPr>
          <a:xfrm rot="5400000" flipH="1" flipV="1">
            <a:off x="3302726" y="3244433"/>
            <a:ext cx="1776965" cy="167895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401149" y="4991213"/>
            <a:ext cx="18982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</a:rPr>
              <a:t>Automation</a:t>
            </a:r>
          </a:p>
          <a:p>
            <a:pPr algn="ctr"/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</a:rPr>
              <a:t>Big Data</a:t>
            </a:r>
            <a:endParaRPr lang="zh-CN" altLang="en-US" sz="2800" dirty="0">
              <a:solidFill>
                <a:srgbClr val="0076CB"/>
              </a:solidFill>
              <a:latin typeface="+mj-lt"/>
              <a:ea typeface="微软雅黑 Light" panose="020B0502040204020203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5950388" y="3195429"/>
            <a:ext cx="8877" cy="17769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798409" y="4999028"/>
            <a:ext cx="17588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</a:rPr>
              <a:t>Sharing</a:t>
            </a:r>
          </a:p>
          <a:p>
            <a:pPr algn="ctr"/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</a:rPr>
              <a:t>Integration</a:t>
            </a:r>
            <a:endParaRPr lang="zh-CN" altLang="en-US" sz="2800" dirty="0">
              <a:solidFill>
                <a:srgbClr val="0076CB"/>
              </a:solidFill>
              <a:latin typeface="+mj-lt"/>
              <a:ea typeface="微软雅黑 Light" panose="020B0502040204020203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168715" y="3209103"/>
            <a:ext cx="8877" cy="17769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7301009" y="3195429"/>
            <a:ext cx="8877" cy="17769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584252" y="4987011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</a:rPr>
              <a:t>Real time</a:t>
            </a:r>
          </a:p>
          <a:p>
            <a:pPr algn="ctr"/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</a:rPr>
              <a:t>Iteration</a:t>
            </a:r>
            <a:endParaRPr lang="zh-CN" altLang="en-US" sz="2800" dirty="0">
              <a:solidFill>
                <a:srgbClr val="0076CB"/>
              </a:solidFill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52858" y="4999029"/>
            <a:ext cx="19575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</a:rPr>
              <a:t>Cooperation</a:t>
            </a:r>
          </a:p>
          <a:p>
            <a:pPr algn="ctr"/>
            <a:r>
              <a:rPr lang="en-US" altLang="zh-CN" sz="2800" dirty="0">
                <a:solidFill>
                  <a:srgbClr val="0076CB"/>
                </a:solidFill>
                <a:latin typeface="+mj-lt"/>
                <a:ea typeface="微软雅黑 Light" panose="020B0502040204020203" pitchFamily="34" charset="-122"/>
              </a:rPr>
              <a:t>Social</a:t>
            </a:r>
            <a:endParaRPr lang="zh-CN" altLang="en-US" sz="2800" dirty="0">
              <a:solidFill>
                <a:srgbClr val="0076CB"/>
              </a:solidFill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18673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开创慕测平台，以公司化形式推动自动化测试和群体智能测试领域的研究</a:t>
            </a:r>
            <a:endParaRPr lang="zh-CN" altLang="en-US" sz="28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9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zh-CN" altLang="en-US" sz="4800" b="1" dirty="0" smtClean="0">
                <a:cs typeface="Courier New" panose="02070309020205020404" pitchFamily="49" charset="0"/>
              </a:rPr>
              <a:t>基于互联网群体智能的软件测试</a:t>
            </a:r>
            <a:endParaRPr lang="en-US" sz="4800" b="1" dirty="0">
              <a:cs typeface="Courier New" panose="02070309020205020404" pitchFamily="49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341820" y="1645014"/>
            <a:ext cx="7195720" cy="4282960"/>
            <a:chOff x="2885079" y="1727580"/>
            <a:chExt cx="6450596" cy="3908401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4910708" y="4942777"/>
              <a:ext cx="0" cy="693203"/>
            </a:xfrm>
            <a:prstGeom prst="line">
              <a:avLst/>
            </a:prstGeom>
            <a:ln w="28575">
              <a:solidFill>
                <a:srgbClr val="434D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6658633" y="4946473"/>
              <a:ext cx="0" cy="689507"/>
            </a:xfrm>
            <a:prstGeom prst="line">
              <a:avLst/>
            </a:prstGeom>
            <a:ln w="28575">
              <a:solidFill>
                <a:srgbClr val="434D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8091465" y="4942777"/>
              <a:ext cx="0" cy="693203"/>
            </a:xfrm>
            <a:prstGeom prst="line">
              <a:avLst/>
            </a:prstGeom>
            <a:ln w="28575">
              <a:solidFill>
                <a:srgbClr val="434D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79161" y="4945456"/>
              <a:ext cx="0" cy="690525"/>
            </a:xfrm>
            <a:prstGeom prst="line">
              <a:avLst/>
            </a:prstGeom>
            <a:ln w="28575">
              <a:solidFill>
                <a:srgbClr val="434D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4538773" y="2195339"/>
              <a:ext cx="910853" cy="2528473"/>
            </a:xfrm>
            <a:prstGeom prst="roundRect">
              <a:avLst>
                <a:gd name="adj" fmla="val 6893"/>
              </a:avLst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8744" tIns="51659" rtlCol="0" anchor="ctr"/>
            <a:lstStyle/>
            <a:p>
              <a:r>
                <a:rPr lang="zh-CN" altLang="en-US" sz="867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大</a:t>
              </a:r>
              <a:endParaRPr lang="en-US" altLang="zh-CN" sz="867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867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规</a:t>
              </a:r>
              <a:endParaRPr lang="en-US" altLang="zh-CN" sz="867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867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模</a:t>
              </a:r>
              <a:endParaRPr lang="en-US" altLang="zh-CN" sz="867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867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测</a:t>
              </a:r>
              <a:endParaRPr lang="en-US" altLang="zh-CN" sz="867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867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试</a:t>
              </a:r>
              <a:endParaRPr lang="en-US" altLang="zh-CN" sz="867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867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人</a:t>
              </a:r>
              <a:endParaRPr lang="en-US" altLang="zh-CN" sz="867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867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员</a:t>
              </a:r>
              <a:endParaRPr lang="en-US" altLang="zh-CN" sz="867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867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群</a:t>
              </a:r>
              <a:endParaRPr lang="en-US" altLang="zh-CN" sz="867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867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体</a:t>
              </a:r>
              <a:endParaRPr lang="en-US" sz="867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23" name="Group 22"/>
            <p:cNvGrpSpPr>
              <a:grpSpLocks noChangeAspect="1"/>
            </p:cNvGrpSpPr>
            <p:nvPr/>
          </p:nvGrpSpPr>
          <p:grpSpPr>
            <a:xfrm>
              <a:off x="4876458" y="2308453"/>
              <a:ext cx="284606" cy="459862"/>
              <a:chOff x="4663035" y="2137144"/>
              <a:chExt cx="557551" cy="900883"/>
            </a:xfrm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ounded Rectangle 24"/>
              <p:cNvSpPr/>
              <p:nvPr/>
            </p:nvSpPr>
            <p:spPr>
              <a:xfrm rot="16200000">
                <a:off x="4699591" y="2489608"/>
                <a:ext cx="520995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779335" y="2137144"/>
                <a:ext cx="361507" cy="36150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434D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4699591" y="2583712"/>
                <a:ext cx="520995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2700000">
                <a:off x="4897142" y="2835167"/>
                <a:ext cx="360000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 rot="18900000" flipH="1">
                <a:off x="4663035" y="2835167"/>
                <a:ext cx="360000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4862444" y="2767861"/>
              <a:ext cx="348253" cy="163064"/>
              <a:chOff x="4140752" y="2886805"/>
              <a:chExt cx="440509" cy="206261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4140752" y="2886805"/>
                <a:ext cx="324425" cy="195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005" b="1" dirty="0">
                    <a:solidFill>
                      <a:srgbClr val="7030A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个体</a:t>
                </a:r>
                <a:endParaRPr lang="en-US" sz="1005" b="1" dirty="0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79878" y="2897438"/>
                <a:ext cx="101383" cy="1956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005" b="1" dirty="0">
                    <a:solidFill>
                      <a:srgbClr val="7030A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</a:t>
                </a:r>
                <a:endParaRPr lang="en-US" sz="1005" b="1" dirty="0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4876458" y="3120798"/>
              <a:ext cx="284606" cy="459862"/>
              <a:chOff x="4663035" y="2137144"/>
              <a:chExt cx="557551" cy="900883"/>
            </a:xfrm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Rounded Rectangle 35"/>
              <p:cNvSpPr/>
              <p:nvPr/>
            </p:nvSpPr>
            <p:spPr>
              <a:xfrm rot="16200000">
                <a:off x="4699591" y="2489608"/>
                <a:ext cx="520995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779335" y="2137144"/>
                <a:ext cx="361507" cy="36150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434D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699591" y="2583712"/>
                <a:ext cx="520995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 rot="2700000">
                <a:off x="4897142" y="2835167"/>
                <a:ext cx="360000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 rot="18900000" flipH="1">
                <a:off x="4663035" y="2835167"/>
                <a:ext cx="360000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857128" y="3580207"/>
              <a:ext cx="348253" cy="163064"/>
              <a:chOff x="4140752" y="2886805"/>
              <a:chExt cx="440509" cy="206261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140752" y="2886805"/>
                <a:ext cx="324425" cy="195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005" b="1" dirty="0">
                    <a:solidFill>
                      <a:srgbClr val="7030A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个体</a:t>
                </a:r>
                <a:endParaRPr lang="en-US" sz="1005" b="1" dirty="0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479878" y="2897438"/>
                <a:ext cx="101383" cy="1956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005" b="1" dirty="0">
                    <a:solidFill>
                      <a:srgbClr val="7030A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2</a:t>
                </a:r>
                <a:endParaRPr lang="en-US" sz="1005" b="1" dirty="0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4876458" y="4053790"/>
              <a:ext cx="284606" cy="459862"/>
              <a:chOff x="4663035" y="2137144"/>
              <a:chExt cx="557551" cy="900883"/>
            </a:xfrm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ounded Rectangle 46"/>
              <p:cNvSpPr/>
              <p:nvPr/>
            </p:nvSpPr>
            <p:spPr>
              <a:xfrm rot="16200000">
                <a:off x="4699591" y="2489608"/>
                <a:ext cx="520995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779335" y="2137144"/>
                <a:ext cx="361507" cy="361507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434DD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4699591" y="2583712"/>
                <a:ext cx="520995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700000">
                <a:off x="4897142" y="2835167"/>
                <a:ext cx="360000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8900000" flipH="1">
                <a:off x="4663035" y="2835167"/>
                <a:ext cx="360000" cy="45719"/>
              </a:xfrm>
              <a:prstGeom prst="roundRect">
                <a:avLst/>
              </a:prstGeom>
              <a:solidFill>
                <a:srgbClr val="434D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845975" y="4513197"/>
              <a:ext cx="377107" cy="163064"/>
              <a:chOff x="4140752" y="2886805"/>
              <a:chExt cx="477006" cy="20626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4140752" y="2886805"/>
                <a:ext cx="324424" cy="195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1005" b="1" dirty="0">
                    <a:solidFill>
                      <a:srgbClr val="7030A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个体</a:t>
                </a:r>
                <a:endParaRPr lang="en-US" sz="1005" b="1" dirty="0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4479878" y="2897438"/>
                <a:ext cx="137880" cy="19562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005" b="1" dirty="0">
                    <a:solidFill>
                      <a:srgbClr val="7030A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N</a:t>
                </a:r>
              </a:p>
            </p:txBody>
          </p:sp>
        </p:grpSp>
        <p:cxnSp>
          <p:nvCxnSpPr>
            <p:cNvPr id="65" name="Straight Connector 64"/>
            <p:cNvCxnSpPr/>
            <p:nvPr/>
          </p:nvCxnSpPr>
          <p:spPr>
            <a:xfrm>
              <a:off x="5018954" y="3806640"/>
              <a:ext cx="0" cy="170763"/>
            </a:xfrm>
            <a:prstGeom prst="line">
              <a:avLst/>
            </a:prstGeom>
            <a:ln w="38100">
              <a:solidFill>
                <a:srgbClr val="434D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6007" y="3075571"/>
              <a:ext cx="656911" cy="656911"/>
            </a:xfrm>
            <a:prstGeom prst="ellipse">
              <a:avLst/>
            </a:prstGeom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7" name="Rectangle 66"/>
            <p:cNvSpPr/>
            <p:nvPr/>
          </p:nvSpPr>
          <p:spPr>
            <a:xfrm>
              <a:off x="3086833" y="2760779"/>
              <a:ext cx="627096" cy="2257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867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测试问题</a:t>
              </a:r>
              <a:endParaRPr lang="en-US" sz="867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8" name="Right Arrow 67"/>
            <p:cNvSpPr/>
            <p:nvPr/>
          </p:nvSpPr>
          <p:spPr>
            <a:xfrm>
              <a:off x="3794038" y="3268332"/>
              <a:ext cx="674806" cy="271385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67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6332" b="55825"/>
            <a:stretch/>
          </p:blipFill>
          <p:spPr>
            <a:xfrm>
              <a:off x="5813869" y="2391572"/>
              <a:ext cx="326341" cy="324577"/>
            </a:xfrm>
            <a:prstGeom prst="rect">
              <a:avLst/>
            </a:prstGeom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4641" r="56332"/>
            <a:stretch/>
          </p:blipFill>
          <p:spPr>
            <a:xfrm>
              <a:off x="5813869" y="3156925"/>
              <a:ext cx="326341" cy="410233"/>
            </a:xfrm>
            <a:prstGeom prst="rect">
              <a:avLst/>
            </a:prstGeom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579" t="43134"/>
            <a:stretch/>
          </p:blipFill>
          <p:spPr>
            <a:xfrm>
              <a:off x="5718569" y="4031284"/>
              <a:ext cx="421641" cy="421399"/>
            </a:xfrm>
            <a:prstGeom prst="rect">
              <a:avLst/>
            </a:prstGeom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72" name="Straight Arrow Connector 71"/>
            <p:cNvCxnSpPr/>
            <p:nvPr/>
          </p:nvCxnSpPr>
          <p:spPr>
            <a:xfrm>
              <a:off x="5218518" y="2547310"/>
              <a:ext cx="48192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5218518" y="3406261"/>
              <a:ext cx="48192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5218518" y="4294218"/>
              <a:ext cx="481924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724569" y="2721729"/>
              <a:ext cx="512962" cy="3093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005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信息片段</a:t>
              </a:r>
              <a:endParaRPr lang="en-US" altLang="zh-CN" sz="1005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en-US" altLang="zh-CN" sz="1005" b="1" i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Frag</a:t>
              </a:r>
              <a:r>
                <a:rPr lang="en-US" altLang="zh-CN" sz="1005" b="1" i="1" baseline="-25000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1i</a:t>
              </a:r>
              <a:endParaRPr lang="en-US" sz="1005" b="1" i="1" baseline="-25000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24569" y="3589348"/>
              <a:ext cx="512962" cy="3093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005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信息片段</a:t>
              </a:r>
              <a:endParaRPr lang="en-US" altLang="zh-CN" sz="1005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en-US" altLang="zh-CN" sz="1005" b="1" i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Frag</a:t>
              </a:r>
              <a:r>
                <a:rPr lang="en-US" altLang="zh-CN" sz="1005" b="1" i="1" baseline="-25000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2j</a:t>
              </a:r>
              <a:endParaRPr lang="en-US" sz="1005" b="1" i="1" baseline="-25000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3794034" y="3510269"/>
              <a:ext cx="669416" cy="910665"/>
              <a:chOff x="1233815" y="4238384"/>
              <a:chExt cx="846751" cy="1151907"/>
            </a:xfrm>
            <a:solidFill>
              <a:srgbClr val="00B0F0"/>
            </a:solidFill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Bent Arrow 78"/>
              <p:cNvSpPr/>
              <p:nvPr/>
            </p:nvSpPr>
            <p:spPr>
              <a:xfrm flipV="1">
                <a:off x="1548510" y="4475991"/>
                <a:ext cx="532056" cy="914300"/>
              </a:xfrm>
              <a:prstGeom prst="bentArrow">
                <a:avLst>
                  <a:gd name="adj1" fmla="val 30754"/>
                  <a:gd name="adj2" fmla="val 32192"/>
                  <a:gd name="adj3" fmla="val 31453"/>
                  <a:gd name="adj4" fmla="val 437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80" name="Bent Arrow 79"/>
              <p:cNvSpPr/>
              <p:nvPr/>
            </p:nvSpPr>
            <p:spPr>
              <a:xfrm rot="16200000" flipH="1" flipV="1">
                <a:off x="1182078" y="4290121"/>
                <a:ext cx="584158" cy="480683"/>
              </a:xfrm>
              <a:prstGeom prst="bentArrow">
                <a:avLst>
                  <a:gd name="adj1" fmla="val 34648"/>
                  <a:gd name="adj2" fmla="val 17763"/>
                  <a:gd name="adj3" fmla="val 39288"/>
                  <a:gd name="adj4" fmla="val 411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797626" y="2390601"/>
              <a:ext cx="673241" cy="910665"/>
              <a:chOff x="1134721" y="2833565"/>
              <a:chExt cx="938329" cy="1269238"/>
            </a:xfrm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Bent Arrow 81"/>
              <p:cNvSpPr/>
              <p:nvPr/>
            </p:nvSpPr>
            <p:spPr>
              <a:xfrm>
                <a:off x="1486800" y="2833565"/>
                <a:ext cx="586250" cy="1007429"/>
              </a:xfrm>
              <a:prstGeom prst="bentArrow">
                <a:avLst>
                  <a:gd name="adj1" fmla="val 30754"/>
                  <a:gd name="adj2" fmla="val 32192"/>
                  <a:gd name="adj3" fmla="val 31453"/>
                  <a:gd name="adj4" fmla="val 4375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83" name="Bent Arrow 82"/>
              <p:cNvSpPr/>
              <p:nvPr/>
            </p:nvSpPr>
            <p:spPr>
              <a:xfrm rot="5400000" flipH="1">
                <a:off x="1077713" y="3516152"/>
                <a:ext cx="643659" cy="529644"/>
              </a:xfrm>
              <a:prstGeom prst="bentArrow">
                <a:avLst>
                  <a:gd name="adj1" fmla="val 34648"/>
                  <a:gd name="adj2" fmla="val 17763"/>
                  <a:gd name="adj3" fmla="val 39288"/>
                  <a:gd name="adj4" fmla="val 41141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</p:grpSp>
        <p:sp>
          <p:nvSpPr>
            <p:cNvPr id="84" name="Right Arrow 83"/>
            <p:cNvSpPr/>
            <p:nvPr/>
          </p:nvSpPr>
          <p:spPr>
            <a:xfrm>
              <a:off x="6230462" y="3268332"/>
              <a:ext cx="674806" cy="271385"/>
            </a:xfrm>
            <a:prstGeom prst="rightArrow">
              <a:avLst/>
            </a:prstGeom>
            <a:solidFill>
              <a:srgbClr val="434DD6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67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6237581" y="2484394"/>
              <a:ext cx="667608" cy="772453"/>
              <a:chOff x="4535408" y="2964290"/>
              <a:chExt cx="930479" cy="1076606"/>
            </a:xfrm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6" name="Bent Arrow 85"/>
              <p:cNvSpPr/>
              <p:nvPr/>
            </p:nvSpPr>
            <p:spPr>
              <a:xfrm flipV="1">
                <a:off x="4879637" y="3382999"/>
                <a:ext cx="586250" cy="657897"/>
              </a:xfrm>
              <a:prstGeom prst="bentArrow">
                <a:avLst>
                  <a:gd name="adj1" fmla="val 30754"/>
                  <a:gd name="adj2" fmla="val 32192"/>
                  <a:gd name="adj3" fmla="val 31453"/>
                  <a:gd name="adj4" fmla="val 43750"/>
                </a:avLst>
              </a:prstGeom>
              <a:solidFill>
                <a:srgbClr val="434D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87" name="Bent Arrow 86"/>
              <p:cNvSpPr/>
              <p:nvPr/>
            </p:nvSpPr>
            <p:spPr>
              <a:xfrm rot="16200000" flipH="1" flipV="1">
                <a:off x="4478400" y="3021298"/>
                <a:ext cx="643659" cy="529644"/>
              </a:xfrm>
              <a:prstGeom prst="bentArrow">
                <a:avLst>
                  <a:gd name="adj1" fmla="val 34648"/>
                  <a:gd name="adj2" fmla="val 17763"/>
                  <a:gd name="adj3" fmla="val 39288"/>
                  <a:gd name="adj4" fmla="val 41141"/>
                </a:avLst>
              </a:prstGeom>
              <a:solidFill>
                <a:srgbClr val="434D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6237581" y="3548696"/>
              <a:ext cx="667608" cy="772452"/>
              <a:chOff x="4535408" y="4447662"/>
              <a:chExt cx="930479" cy="1076605"/>
            </a:xfrm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9" name="Bent Arrow 88"/>
              <p:cNvSpPr/>
              <p:nvPr/>
            </p:nvSpPr>
            <p:spPr>
              <a:xfrm>
                <a:off x="4879637" y="4447662"/>
                <a:ext cx="586250" cy="672610"/>
              </a:xfrm>
              <a:prstGeom prst="bentArrow">
                <a:avLst>
                  <a:gd name="adj1" fmla="val 30754"/>
                  <a:gd name="adj2" fmla="val 32192"/>
                  <a:gd name="adj3" fmla="val 31453"/>
                  <a:gd name="adj4" fmla="val 43750"/>
                </a:avLst>
              </a:prstGeom>
              <a:solidFill>
                <a:srgbClr val="434D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  <p:sp>
            <p:nvSpPr>
              <p:cNvPr id="90" name="Bent Arrow 89"/>
              <p:cNvSpPr/>
              <p:nvPr/>
            </p:nvSpPr>
            <p:spPr>
              <a:xfrm rot="5400000" flipH="1">
                <a:off x="4478400" y="4937616"/>
                <a:ext cx="643659" cy="529644"/>
              </a:xfrm>
              <a:prstGeom prst="bentArrow">
                <a:avLst>
                  <a:gd name="adj1" fmla="val 34648"/>
                  <a:gd name="adj2" fmla="val 17763"/>
                  <a:gd name="adj3" fmla="val 39288"/>
                  <a:gd name="adj4" fmla="val 41141"/>
                </a:avLst>
              </a:prstGeom>
              <a:solidFill>
                <a:srgbClr val="434D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67"/>
              </a:p>
            </p:txBody>
          </p:sp>
        </p:grpSp>
        <p:sp>
          <p:nvSpPr>
            <p:cNvPr id="91" name="Round Same Side Corner Rectangle 90"/>
            <p:cNvSpPr/>
            <p:nvPr/>
          </p:nvSpPr>
          <p:spPr>
            <a:xfrm rot="5400000">
              <a:off x="6992324" y="3071137"/>
              <a:ext cx="656909" cy="6803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00000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64574" bIns="77489" rtlCol="0" anchor="ctr"/>
            <a:lstStyle/>
            <a:p>
              <a:pPr algn="ctr"/>
              <a:r>
                <a:rPr lang="zh-CN" altLang="en-US" sz="1579" b="1" dirty="0">
                  <a:latin typeface="Microsoft YaHei" charset="-122"/>
                  <a:ea typeface="Microsoft YaHei" charset="-122"/>
                  <a:cs typeface="Microsoft YaHei" charset="-122"/>
                </a:rPr>
                <a:t>信息</a:t>
              </a:r>
              <a:endParaRPr lang="en-US" altLang="zh-CN" sz="1579" b="1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zh-CN" altLang="en-US" sz="1579" b="1" dirty="0">
                  <a:latin typeface="Microsoft YaHei" charset="-122"/>
                  <a:ea typeface="Microsoft YaHei" charset="-122"/>
                  <a:cs typeface="Microsoft YaHei" charset="-122"/>
                </a:rPr>
                <a:t>融合</a:t>
              </a:r>
              <a:endParaRPr lang="en-US" sz="1579" b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2" name="Right Arrow 91"/>
            <p:cNvSpPr/>
            <p:nvPr/>
          </p:nvSpPr>
          <p:spPr>
            <a:xfrm>
              <a:off x="7714114" y="3271570"/>
              <a:ext cx="664437" cy="27138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67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430664" y="3094130"/>
              <a:ext cx="633188" cy="634385"/>
              <a:chOff x="6863404" y="2915018"/>
              <a:chExt cx="800924" cy="802439"/>
            </a:xfrm>
            <a:effectLst>
              <a:outerShdw blurRad="381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56332" b="55825"/>
              <a:stretch/>
            </p:blipFill>
            <p:spPr>
              <a:xfrm>
                <a:off x="6863404" y="2915018"/>
                <a:ext cx="412791" cy="410560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44641" r="56332"/>
              <a:stretch/>
            </p:blipFill>
            <p:spPr>
              <a:xfrm>
                <a:off x="6863404" y="3198221"/>
                <a:ext cx="412791" cy="518907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3579" t="43134"/>
              <a:stretch/>
            </p:blipFill>
            <p:spPr>
              <a:xfrm>
                <a:off x="7130990" y="3184425"/>
                <a:ext cx="533338" cy="533032"/>
              </a:xfrm>
              <a:prstGeom prst="rect">
                <a:avLst/>
              </a:prstGeom>
            </p:spPr>
          </p:pic>
        </p:grpSp>
        <p:sp>
          <p:nvSpPr>
            <p:cNvPr id="97" name="Rectangle 96"/>
            <p:cNvSpPr/>
            <p:nvPr/>
          </p:nvSpPr>
          <p:spPr>
            <a:xfrm>
              <a:off x="8358504" y="3739161"/>
              <a:ext cx="797013" cy="4236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148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输出制品</a:t>
              </a:r>
              <a:endParaRPr lang="en-US" altLang="zh-CN" sz="1148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en-US" altLang="zh-CN" sz="1005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</a:t>
              </a:r>
              <a:r>
                <a:rPr lang="zh-CN" altLang="en-US" sz="1005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问题的解</a:t>
              </a:r>
              <a:r>
                <a:rPr lang="en-US" altLang="zh-CN" sz="1005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)</a:t>
              </a:r>
            </a:p>
          </p:txBody>
        </p:sp>
        <p:sp>
          <p:nvSpPr>
            <p:cNvPr id="98" name="U-Turn Arrow 97"/>
            <p:cNvSpPr/>
            <p:nvPr/>
          </p:nvSpPr>
          <p:spPr>
            <a:xfrm flipH="1">
              <a:off x="4909784" y="1727580"/>
              <a:ext cx="3159642" cy="1590442"/>
            </a:xfrm>
            <a:prstGeom prst="uturnArrow">
              <a:avLst>
                <a:gd name="adj1" fmla="val 7970"/>
                <a:gd name="adj2" fmla="val 7863"/>
                <a:gd name="adj3" fmla="val 9426"/>
                <a:gd name="adj4" fmla="val 13474"/>
                <a:gd name="adj5" fmla="val 2803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glow rad="254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67">
                <a:solidFill>
                  <a:schemeClr val="tx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157471" y="1854318"/>
              <a:ext cx="992579" cy="335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79" b="1" dirty="0">
                  <a:solidFill>
                    <a:srgbClr val="C0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信息反馈</a:t>
              </a:r>
              <a:endParaRPr lang="en-US" sz="1579" b="1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0" name="Rounded Rectangular Callout 99"/>
            <p:cNvSpPr/>
            <p:nvPr/>
          </p:nvSpPr>
          <p:spPr>
            <a:xfrm>
              <a:off x="7064650" y="3830591"/>
              <a:ext cx="1158891" cy="335785"/>
            </a:xfrm>
            <a:prstGeom prst="wedgeRoundRectCallout">
              <a:avLst>
                <a:gd name="adj1" fmla="val -27805"/>
                <a:gd name="adj2" fmla="val -80775"/>
                <a:gd name="adj3" fmla="val 16667"/>
              </a:avLst>
            </a:prstGeom>
            <a:solidFill>
              <a:srgbClr val="CCECFF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  <a:effectLst>
              <a:outerShdw blurRad="635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defTabSz="32805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67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片段</a:t>
              </a:r>
              <a:r>
                <a:rPr lang="en-US" altLang="zh-CN" sz="867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zh-CN" altLang="en-US" sz="867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  <a:sym typeface="Wingdings"/>
                </a:rPr>
                <a:t></a:t>
              </a:r>
              <a:r>
                <a:rPr lang="en-US" altLang="zh-CN" sz="867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  <a:sym typeface="Wingdings"/>
                </a:rPr>
                <a:t> </a:t>
              </a:r>
              <a:r>
                <a:rPr lang="zh-CN" altLang="en-US" sz="867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整体</a:t>
              </a:r>
              <a:endParaRPr lang="en-US" sz="867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1" name="Rounded Rectangular Callout 100"/>
            <p:cNvSpPr/>
            <p:nvPr/>
          </p:nvSpPr>
          <p:spPr>
            <a:xfrm>
              <a:off x="6692746" y="2240906"/>
              <a:ext cx="1158891" cy="335785"/>
            </a:xfrm>
            <a:prstGeom prst="wedgeRoundRectCallout">
              <a:avLst>
                <a:gd name="adj1" fmla="val -35934"/>
                <a:gd name="adj2" fmla="val -80775"/>
                <a:gd name="adj3" fmla="val 16667"/>
              </a:avLst>
            </a:prstGeom>
            <a:solidFill>
              <a:srgbClr val="CCECFF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  <a:effectLst>
              <a:outerShdw blurRad="635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defTabSz="32805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67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放大微弱信息</a:t>
              </a:r>
              <a:endParaRPr lang="en-US" sz="867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2" name="Rounded Rectangular Callout 101"/>
            <p:cNvSpPr/>
            <p:nvPr/>
          </p:nvSpPr>
          <p:spPr>
            <a:xfrm>
              <a:off x="7052414" y="4229319"/>
              <a:ext cx="1957767" cy="439103"/>
            </a:xfrm>
            <a:prstGeom prst="wedgeRoundRectCallout">
              <a:avLst>
                <a:gd name="adj1" fmla="val 26810"/>
                <a:gd name="adj2" fmla="val -80775"/>
                <a:gd name="adj3" fmla="val 16667"/>
              </a:avLst>
            </a:prstGeom>
            <a:solidFill>
              <a:srgbClr val="CCECFF"/>
            </a:solidFill>
            <a:ln w="9525">
              <a:solidFill>
                <a:srgbClr val="7030A0"/>
              </a:solidFill>
              <a:miter lim="800000"/>
              <a:headEnd/>
              <a:tailEnd/>
            </a:ln>
            <a:effectLst>
              <a:outerShdw blurRad="635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defTabSz="328052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48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通过持续的融合</a:t>
              </a:r>
              <a:r>
                <a:rPr lang="en-US" altLang="zh-CN" sz="1148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lang="zh-CN" altLang="en-US" sz="1148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反馈</a:t>
              </a:r>
              <a:r>
                <a:rPr lang="en-US" altLang="zh-CN" sz="1148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-</a:t>
              </a:r>
              <a:r>
                <a:rPr lang="zh-CN" altLang="en-US" sz="1148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再融合</a:t>
              </a:r>
              <a:endParaRPr lang="en-US" altLang="zh-CN" sz="1148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 defTabSz="328052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48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不断提高输出制品的质量</a:t>
              </a:r>
              <a:endParaRPr lang="en-US" sz="1148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723420" y="4479969"/>
              <a:ext cx="512961" cy="3093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005" b="1" dirty="0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信息片段</a:t>
              </a:r>
              <a:endParaRPr lang="en-US" altLang="zh-CN" sz="1005" b="1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lang="en-US" altLang="zh-CN" sz="1005" b="1" i="1" dirty="0" err="1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Frag</a:t>
              </a:r>
              <a:r>
                <a:rPr lang="en-US" altLang="zh-CN" sz="1005" b="1" i="1" baseline="-25000" dirty="0" err="1">
                  <a:solidFill>
                    <a:srgbClr val="434DD6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Nk</a:t>
              </a:r>
              <a:endParaRPr lang="en-US" sz="1005" b="1" i="1" baseline="-25000" dirty="0">
                <a:solidFill>
                  <a:srgbClr val="434DD6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885079" y="4951082"/>
              <a:ext cx="6441453" cy="441717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67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599058" y="4945456"/>
                  <a:ext cx="1412123" cy="4534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ctrlP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𝒊</m:t>
                            </m:r>
                            <m:r>
                              <a:rPr lang="en-US" sz="1148" b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1148" b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148" b="1" i="1">
                                    <a:solidFill>
                                      <a:srgbClr val="434DD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48" b="1" i="1">
                                    <a:solidFill>
                                      <a:srgbClr val="434DD6"/>
                                    </a:solidFill>
                                    <a:latin typeface="Cambria Math" charset="0"/>
                                  </a:rPr>
                                  <m:t>𝑭𝒓𝒂𝒈</m:t>
                                </m:r>
                              </m:e>
                              <m:sub>
                                <m:r>
                                  <a:rPr lang="en-US" sz="1148" b="1" i="1">
                                    <a:solidFill>
                                      <a:srgbClr val="434DD6"/>
                                    </a:solidFill>
                                    <a:latin typeface="Cambria Math" charset="0"/>
                                  </a:rPr>
                                  <m:t>𝒊</m:t>
                                </m:r>
                                <m:r>
                                  <a:rPr lang="en-US" sz="1148" b="1">
                                    <a:solidFill>
                                      <a:srgbClr val="434DD6"/>
                                    </a:solidFill>
                                    <a:latin typeface="Cambria Math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nary>
                        <m:r>
                          <a:rPr lang="en-US" sz="1148" b="1">
                            <a:solidFill>
                              <a:srgbClr val="434DD6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148" b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148" b="1" dirty="0">
                    <a:solidFill>
                      <a:srgbClr val="434DD6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9058" y="4945456"/>
                  <a:ext cx="1412123" cy="453430"/>
                </a:xfrm>
                <a:prstGeom prst="rect">
                  <a:avLst/>
                </a:prstGeom>
                <a:blipFill>
                  <a:blip r:embed="rId6"/>
                  <a:stretch>
                    <a:fillRect l="-19926" t="-115116" b="-1604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Right Arrow 105"/>
            <p:cNvSpPr/>
            <p:nvPr/>
          </p:nvSpPr>
          <p:spPr>
            <a:xfrm>
              <a:off x="3499733" y="5095906"/>
              <a:ext cx="153499" cy="152069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67"/>
            </a:p>
          </p:txBody>
        </p:sp>
        <p:sp>
          <p:nvSpPr>
            <p:cNvPr id="107" name="Right Arrow 106"/>
            <p:cNvSpPr/>
            <p:nvPr/>
          </p:nvSpPr>
          <p:spPr>
            <a:xfrm>
              <a:off x="4922971" y="5095906"/>
              <a:ext cx="153499" cy="152069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67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885080" y="5042574"/>
                  <a:ext cx="695703" cy="268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𝑭𝒓𝒂𝒈</m:t>
                            </m:r>
                          </m:e>
                          <m:sub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𝒊</m:t>
                            </m:r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148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080" y="5042574"/>
                  <a:ext cx="695703" cy="2689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5022298" y="5042574"/>
                  <a:ext cx="1725793" cy="268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148" b="1" i="1">
                                    <a:solidFill>
                                      <a:srgbClr val="434DD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48" b="1" i="1">
                                    <a:solidFill>
                                      <a:srgbClr val="434DD6"/>
                                    </a:solidFill>
                                    <a:latin typeface="Cambria Math" charset="0"/>
                                  </a:rPr>
                                  <m:t>𝑭𝒓𝒂𝒈</m:t>
                                </m:r>
                              </m:e>
                              <m:sub>
                                <m:r>
                                  <a:rPr lang="en-US" sz="1148" b="1" i="1">
                                    <a:solidFill>
                                      <a:srgbClr val="434DD6"/>
                                    </a:solidFill>
                                    <a:latin typeface="Cambria Math" charset="0"/>
                                  </a:rPr>
                                  <m:t>𝒊</m:t>
                                </m:r>
                                <m:r>
                                  <a:rPr lang="en-US" sz="1148" b="1">
                                    <a:solidFill>
                                      <a:srgbClr val="434DD6"/>
                                    </a:solidFill>
                                    <a:latin typeface="Cambria Math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1148" b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148" b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148" b="1">
                            <a:solidFill>
                              <a:srgbClr val="434DD6"/>
                            </a:solidFill>
                            <a:latin typeface="Cambria Math" charset="0"/>
                          </a:rPr>
                          <m:t>⇝</m:t>
                        </m:r>
                        <m:sSub>
                          <m:sSubPr>
                            <m:ctrlP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𝑭𝒓𝒂𝒈</m:t>
                            </m:r>
                          </m:e>
                          <m:sub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𝒊</m:t>
                            </m:r>
                            <m:r>
                              <a:rPr lang="en-US" sz="1148" b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48" b="1" dirty="0">
                    <a:solidFill>
                      <a:srgbClr val="434DD6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2298" y="5042574"/>
                  <a:ext cx="1725793" cy="26898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/>
                <p:cNvSpPr/>
                <p:nvPr/>
              </p:nvSpPr>
              <p:spPr>
                <a:xfrm>
                  <a:off x="6770225" y="4945456"/>
                  <a:ext cx="1412123" cy="4534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ctrlP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𝒊</m:t>
                            </m:r>
                            <m:r>
                              <a:rPr lang="en-US" sz="1148" b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1148" b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148" b="1" i="1">
                                    <a:solidFill>
                                      <a:srgbClr val="434DD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48" b="1" i="1">
                                    <a:solidFill>
                                      <a:srgbClr val="434DD6"/>
                                    </a:solidFill>
                                    <a:latin typeface="Cambria Math" charset="0"/>
                                  </a:rPr>
                                  <m:t>𝑭𝒓𝒂𝒈</m:t>
                                </m:r>
                              </m:e>
                              <m:sub>
                                <m:r>
                                  <a:rPr lang="en-US" sz="1148" b="1" i="1">
                                    <a:solidFill>
                                      <a:srgbClr val="434DD6"/>
                                    </a:solidFill>
                                    <a:latin typeface="Cambria Math" charset="0"/>
                                  </a:rPr>
                                  <m:t>𝒊</m:t>
                                </m:r>
                                <m:r>
                                  <a:rPr lang="en-US" sz="1148" b="1" i="1">
                                    <a:solidFill>
                                      <a:srgbClr val="434DD6"/>
                                    </a:solidFill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nary>
                        <m:r>
                          <a:rPr lang="en-US" sz="1148" b="1">
                            <a:solidFill>
                              <a:srgbClr val="434DD6"/>
                            </a:solidFill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1148" b="1" i="1">
                                <a:solidFill>
                                  <a:srgbClr val="434DD6"/>
                                </a:solidFill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148" b="1" dirty="0">
                    <a:solidFill>
                      <a:srgbClr val="434DD6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Rectangle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0225" y="4945456"/>
                  <a:ext cx="1412123" cy="453430"/>
                </a:xfrm>
                <a:prstGeom prst="rect">
                  <a:avLst/>
                </a:prstGeom>
                <a:blipFill>
                  <a:blip r:embed="rId9"/>
                  <a:stretch>
                    <a:fillRect l="-20295" t="-115116" b="-1604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Right Arrow 108"/>
            <p:cNvSpPr/>
            <p:nvPr/>
          </p:nvSpPr>
          <p:spPr>
            <a:xfrm>
              <a:off x="6679202" y="5095906"/>
              <a:ext cx="153499" cy="152069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67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203057" y="4954386"/>
                  <a:ext cx="1132618" cy="35734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67" b="1" i="1">
                              <a:solidFill>
                                <a:srgbClr val="434DD6"/>
                              </a:solidFill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867" b="1" i="1">
                              <a:solidFill>
                                <a:srgbClr val="434DD6"/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 </m:t>
                          </m:r>
                          <m:r>
                            <a:rPr lang="en-US" sz="867" b="1" i="1">
                              <a:solidFill>
                                <a:srgbClr val="434DD6"/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𝑺</m:t>
                          </m:r>
                        </m:e>
                        <m:sub>
                          <m:r>
                            <a:rPr lang="en-US" sz="867" b="1" i="1">
                              <a:solidFill>
                                <a:srgbClr val="434DD6"/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US" sz="1148" b="1" dirty="0">
                      <a:solidFill>
                        <a:srgbClr val="434DD6"/>
                      </a:solidFill>
                      <a:latin typeface="Arial" charset="0"/>
                      <a:ea typeface="Arial" charset="0"/>
                      <a:cs typeface="Arial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35" b="1" i="1">
                              <a:solidFill>
                                <a:srgbClr val="434DD6"/>
                              </a:solidFill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1435" b="1" i="1">
                              <a:solidFill>
                                <a:srgbClr val="434DD6"/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𝑺</m:t>
                          </m:r>
                        </m:e>
                        <m:sub>
                          <m:r>
                            <a:rPr lang="en-US" sz="1435" b="1" i="1">
                              <a:solidFill>
                                <a:srgbClr val="434DD6"/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sz="1148" b="1" dirty="0">
                      <a:solidFill>
                        <a:srgbClr val="434DD6"/>
                      </a:solidFill>
                      <a:latin typeface="Arial" charset="0"/>
                      <a:ea typeface="Arial" charset="0"/>
                      <a:cs typeface="Arial" charset="0"/>
                    </a:rPr>
                    <a:t>, </a:t>
                  </a:r>
                  <a:r>
                    <a:rPr lang="mr-IN" sz="1148" b="1" dirty="0">
                      <a:solidFill>
                        <a:srgbClr val="434DD6"/>
                      </a:solidFill>
                      <a:latin typeface="Arial" charset="0"/>
                      <a:ea typeface="Arial" charset="0"/>
                      <a:cs typeface="Arial" charset="0"/>
                    </a:rPr>
                    <a:t>…</a:t>
                  </a:r>
                  <a:r>
                    <a:rPr lang="en-US" sz="1148" b="1" dirty="0">
                      <a:solidFill>
                        <a:srgbClr val="434DD6"/>
                      </a:solidFill>
                      <a:latin typeface="Arial" charset="0"/>
                      <a:ea typeface="Arial" charset="0"/>
                      <a:cs typeface="Arial" charset="0"/>
                    </a:rPr>
                    <a:t>,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722" b="1" i="1">
                              <a:solidFill>
                                <a:srgbClr val="434DD6"/>
                              </a:solidFill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sSupPr>
                        <m:e>
                          <m:r>
                            <a:rPr lang="en-US" sz="1722" b="1" i="1">
                              <a:solidFill>
                                <a:srgbClr val="434DD6"/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 </m:t>
                          </m:r>
                          <m:r>
                            <a:rPr lang="en-US" sz="1722" b="1" i="1">
                              <a:solidFill>
                                <a:srgbClr val="434DD6"/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𝑺</m:t>
                          </m:r>
                        </m:e>
                        <m:sup>
                          <m:r>
                            <a:rPr lang="en-US" sz="1722" b="1" i="1">
                              <a:solidFill>
                                <a:srgbClr val="434DD6"/>
                              </a:solidFill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en-US" sz="1148" b="1" dirty="0">
                    <a:solidFill>
                      <a:srgbClr val="434DD6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057" y="4954386"/>
                  <a:ext cx="1132618" cy="35734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Right Arrow 109"/>
            <p:cNvSpPr/>
            <p:nvPr/>
          </p:nvSpPr>
          <p:spPr>
            <a:xfrm>
              <a:off x="8112034" y="5095906"/>
              <a:ext cx="153499" cy="152069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67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87624" y="5396935"/>
              <a:ext cx="405880" cy="22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67" b="1" dirty="0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自主</a:t>
              </a:r>
              <a:endParaRPr lang="en-US" sz="867" b="1" dirty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944121" y="5396935"/>
              <a:ext cx="627095" cy="22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67" b="1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信息融合</a:t>
              </a:r>
              <a:endParaRPr lang="en-US" sz="867" b="1" dirty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116852" y="5396935"/>
              <a:ext cx="1091966" cy="22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67" b="1" dirty="0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信息反馈  </a:t>
              </a:r>
              <a:r>
                <a:rPr lang="zh-CN" altLang="en-US" sz="867" b="1" dirty="0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Wingdings"/>
                </a:rPr>
                <a:t>  自主</a:t>
              </a:r>
              <a:endParaRPr lang="en-US" sz="867" b="1" dirty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146739" y="5396935"/>
              <a:ext cx="627095" cy="22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67" b="1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信息融合</a:t>
              </a:r>
              <a:endParaRPr lang="en-US" sz="867" b="1" dirty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415568" y="5396935"/>
              <a:ext cx="293670" cy="22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67" b="1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Wingdings"/>
                </a:rPr>
                <a:t></a:t>
              </a:r>
              <a:endParaRPr lang="en-US" sz="867" b="1" dirty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845748" y="5396935"/>
              <a:ext cx="293670" cy="22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67" b="1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Wingdings"/>
                </a:rPr>
                <a:t></a:t>
              </a:r>
              <a:endParaRPr lang="en-US" sz="867" b="1" dirty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598894" y="5396935"/>
              <a:ext cx="293670" cy="22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67" b="1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Wingdings"/>
                </a:rPr>
                <a:t></a:t>
              </a:r>
              <a:endParaRPr lang="en-US" sz="867" b="1" dirty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024792" y="5396935"/>
              <a:ext cx="293670" cy="225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67" b="1">
                  <a:solidFill>
                    <a:srgbClr val="7030A0"/>
                  </a:solidFill>
                  <a:latin typeface="Microsoft YaHei" charset="-122"/>
                  <a:ea typeface="Microsoft YaHei" charset="-122"/>
                  <a:cs typeface="Microsoft YaHei" charset="-122"/>
                  <a:sym typeface="Wingdings"/>
                </a:rPr>
                <a:t></a:t>
              </a:r>
              <a:endParaRPr lang="en-US" sz="867" b="1" dirty="0">
                <a:solidFill>
                  <a:srgbClr val="7030A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0" y="61867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致谢：国家</a:t>
            </a:r>
            <a:r>
              <a:rPr lang="zh-CN" altLang="en-US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自然科学基金“基于互联网群体智能的软件开发方法研究”重大</a:t>
            </a:r>
            <a:r>
              <a:rPr lang="zh-CN" altLang="en-US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项目，梅宏，</a:t>
            </a:r>
            <a:r>
              <a:rPr lang="en-US" altLang="zh-CN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2017-2021</a:t>
            </a:r>
            <a:endParaRPr lang="zh-CN" altLang="en-US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07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" y="1460900"/>
            <a:ext cx="7499999" cy="5193749"/>
          </a:xfrm>
          <a:prstGeom prst="rect">
            <a:avLst/>
          </a:prstGeom>
        </p:spPr>
      </p:pic>
      <p:sp>
        <p:nvSpPr>
          <p:cNvPr id="28" name="标题 1"/>
          <p:cNvSpPr txBox="1">
            <a:spLocks/>
          </p:cNvSpPr>
          <p:nvPr/>
        </p:nvSpPr>
        <p:spPr>
          <a:xfrm>
            <a:off x="838201" y="296037"/>
            <a:ext cx="9405394" cy="13005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b="1" dirty="0">
                <a:solidFill>
                  <a:srgbClr val="0076C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4800" b="1" dirty="0">
                <a:solidFill>
                  <a:srgbClr val="0076CA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全国大学生软件测试大赛</a:t>
            </a:r>
            <a:endParaRPr lang="zh-CN" altLang="en-US" sz="4800" b="1" dirty="0" smtClean="0">
              <a:solidFill>
                <a:srgbClr val="0076CA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80722" y="4889188"/>
            <a:ext cx="2509020" cy="502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33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备注</a:t>
            </a:r>
            <a:r>
              <a:rPr lang="en-US" altLang="zh-CN" sz="1333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333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：预选赛大学标记不完整</a:t>
            </a:r>
            <a:endParaRPr lang="en-US" altLang="zh-CN" sz="1333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333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备注</a:t>
            </a:r>
            <a:r>
              <a:rPr lang="en-US" altLang="zh-CN" sz="1333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333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：少量同学进入多个分项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40443" y="1519959"/>
            <a:ext cx="2578037" cy="32314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2400" kern="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预选赛</a:t>
            </a:r>
          </a:p>
          <a:p>
            <a:pPr marL="380990" indent="-38099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kern="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9436</a:t>
            </a:r>
            <a:r>
              <a:rPr lang="zh-CN" altLang="en-US" sz="2133" kern="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人次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2400" kern="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分区决赛</a:t>
            </a:r>
            <a:endParaRPr lang="en-US" altLang="zh-CN" sz="2400" kern="0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80990" indent="-38099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kern="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1158</a:t>
            </a:r>
            <a:r>
              <a:rPr lang="zh-CN" altLang="en-US" sz="2133" kern="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人次</a:t>
            </a:r>
            <a:endParaRPr lang="en-US" altLang="zh-CN" sz="2133" baseline="30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2400" kern="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总决赛</a:t>
            </a:r>
            <a:endParaRPr lang="en-US" altLang="zh-CN" sz="2400" kern="0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80990" indent="-380990" defTabSz="121917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133" kern="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365</a:t>
            </a:r>
            <a:r>
              <a:rPr lang="zh-CN" altLang="en-US" sz="2133" kern="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</a:t>
            </a:r>
            <a:endParaRPr lang="en-US" altLang="zh-CN" sz="2133" kern="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8080722" y="1575983"/>
            <a:ext cx="240000" cy="3015402"/>
            <a:chOff x="6067810" y="1133036"/>
            <a:chExt cx="180000" cy="2261551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6157810" y="1133036"/>
              <a:ext cx="0" cy="2261551"/>
            </a:xfrm>
            <a:prstGeom prst="straightConnector1">
              <a:avLst/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6067810" y="1260136"/>
              <a:ext cx="180000" cy="180000"/>
            </a:xfrm>
            <a:prstGeom prst="ellipse">
              <a:avLst/>
            </a:prstGeom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6067810" y="2843755"/>
              <a:ext cx="180000" cy="180000"/>
            </a:xfrm>
            <a:prstGeom prst="ellipse">
              <a:avLst/>
            </a:prstGeom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6067810" y="2029314"/>
              <a:ext cx="180000" cy="180000"/>
            </a:xfrm>
            <a:prstGeom prst="ellipse">
              <a:avLst/>
            </a:prstGeom>
            <a:ln w="698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23" y="5633901"/>
            <a:ext cx="261207" cy="44784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216846" y="326967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ti SC Medium" charset="-122"/>
              </a:rPr>
              <a:t>天津</a:t>
            </a:r>
          </a:p>
        </p:txBody>
      </p:sp>
      <p:sp>
        <p:nvSpPr>
          <p:cNvPr id="13" name="矩形 12"/>
          <p:cNvSpPr/>
          <p:nvPr/>
        </p:nvSpPr>
        <p:spPr>
          <a:xfrm>
            <a:off x="5797687" y="5703057"/>
            <a:ext cx="6190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感谢（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）发起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大赛的老师们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：黄松、刘强、朱少民、王子元、蔡立志、张燕；（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）默默支持的老师们：刘超、徐宝文、李宣东、金芝、王戟、张路、赵文耘、吕建、梅宏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9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98" y="339259"/>
            <a:ext cx="1606892" cy="1133031"/>
          </a:xfrm>
          <a:prstGeom prst="rect">
            <a:avLst/>
          </a:prstGeom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223083" y="1567719"/>
            <a:ext cx="7557611" cy="461665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国内总决赛</a:t>
            </a:r>
            <a:r>
              <a:rPr lang="zh-CN" altLang="en-US" sz="2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优秀选手将获邀参加</a:t>
            </a:r>
            <a:r>
              <a:rPr lang="en-US" altLang="zh-CN" sz="2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IEEE</a:t>
            </a:r>
            <a:r>
              <a:rPr lang="zh-CN" altLang="en-US" sz="2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各类国际邀请赛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04427" y="2245360"/>
            <a:ext cx="10875680" cy="4298763"/>
            <a:chOff x="711200" y="1120140"/>
            <a:chExt cx="8156760" cy="32240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200" y="1574800"/>
              <a:ext cx="3600000" cy="932075"/>
            </a:xfrm>
            <a:prstGeom prst="round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" y="3213100"/>
              <a:ext cx="3600000" cy="1028572"/>
            </a:xfrm>
            <a:prstGeom prst="round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/>
            <a:srcRect b="31665"/>
            <a:stretch/>
          </p:blipFill>
          <p:spPr>
            <a:xfrm>
              <a:off x="5267960" y="1557798"/>
              <a:ext cx="3600000" cy="1092407"/>
            </a:xfrm>
            <a:prstGeom prst="round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6"/>
            <a:srcRect l="26940" r="353"/>
            <a:stretch/>
          </p:blipFill>
          <p:spPr>
            <a:xfrm>
              <a:off x="5267960" y="3258820"/>
              <a:ext cx="3600000" cy="1085392"/>
            </a:xfrm>
            <a:prstGeom prst="roundRect">
              <a:avLst/>
            </a:prstGeom>
          </p:spPr>
        </p:pic>
        <p:sp>
          <p:nvSpPr>
            <p:cNvPr id="18" name="五边形 17"/>
            <p:cNvSpPr/>
            <p:nvPr/>
          </p:nvSpPr>
          <p:spPr>
            <a:xfrm>
              <a:off x="711200" y="2788920"/>
              <a:ext cx="759460" cy="266700"/>
            </a:xfrm>
            <a:prstGeom prst="homePlat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欧洲</a:t>
              </a:r>
            </a:p>
          </p:txBody>
        </p:sp>
        <p:sp>
          <p:nvSpPr>
            <p:cNvPr id="20" name="五边形 19"/>
            <p:cNvSpPr/>
            <p:nvPr/>
          </p:nvSpPr>
          <p:spPr>
            <a:xfrm>
              <a:off x="711200" y="1135380"/>
              <a:ext cx="759460" cy="266700"/>
            </a:xfrm>
            <a:prstGeom prst="homePlat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欧洲</a:t>
              </a:r>
            </a:p>
          </p:txBody>
        </p:sp>
        <p:sp>
          <p:nvSpPr>
            <p:cNvPr id="21" name="五边形 20"/>
            <p:cNvSpPr/>
            <p:nvPr/>
          </p:nvSpPr>
          <p:spPr>
            <a:xfrm>
              <a:off x="5267960" y="1120140"/>
              <a:ext cx="843280" cy="266700"/>
            </a:xfrm>
            <a:prstGeom prst="homePlat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南美洲</a:t>
              </a:r>
            </a:p>
          </p:txBody>
        </p:sp>
        <p:sp>
          <p:nvSpPr>
            <p:cNvPr id="22" name="五边形 21"/>
            <p:cNvSpPr/>
            <p:nvPr/>
          </p:nvSpPr>
          <p:spPr>
            <a:xfrm>
              <a:off x="5267960" y="2821163"/>
              <a:ext cx="843280" cy="266700"/>
            </a:xfrm>
            <a:prstGeom prst="homePlat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b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北美洲</a:t>
              </a:r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IEEE</a:t>
            </a:r>
            <a:r>
              <a:rPr lang="zh-CN" altLang="en-US" b="1" dirty="0"/>
              <a:t>软件测试国际</a:t>
            </a:r>
            <a:r>
              <a:rPr lang="zh-CN" altLang="en-US" b="1" dirty="0" smtClean="0"/>
              <a:t>邀请赛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630784" y="6451844"/>
            <a:ext cx="5604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Eric Wong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老师及</a:t>
            </a:r>
            <a:r>
              <a:rPr lang="en-US" altLang="zh-CN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 Reliability Society</a:t>
            </a:r>
            <a:r>
              <a:rPr lang="zh-CN" altLang="en-US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同行们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442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950" y="138379"/>
            <a:ext cx="10515600" cy="1325563"/>
          </a:xfrm>
        </p:spPr>
        <p:txBody>
          <a:bodyPr/>
          <a:lstStyle/>
          <a:p>
            <a:r>
              <a:rPr lang="zh-CN" altLang="en-US" b="1" dirty="0" smtClean="0"/>
              <a:t>大赛群体</a:t>
            </a:r>
            <a:r>
              <a:rPr lang="zh-CN" altLang="en-US" b="1" dirty="0"/>
              <a:t>智能</a:t>
            </a:r>
            <a:r>
              <a:rPr lang="zh-CN" altLang="en-US" b="1" dirty="0" smtClean="0"/>
              <a:t>软件测试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示例</a:t>
            </a:r>
            <a:r>
              <a:rPr lang="en-US" altLang="zh-CN" b="1" dirty="0" smtClean="0"/>
              <a:t>-</a:t>
            </a:r>
            <a:r>
              <a:rPr lang="zh-CN" altLang="en-US" b="1" dirty="0" smtClean="0"/>
              <a:t>途牛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B95DE4-5924-224F-A975-DACDAF8945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" b="23640"/>
          <a:stretch/>
        </p:blipFill>
        <p:spPr>
          <a:xfrm>
            <a:off x="2514792" y="1998727"/>
            <a:ext cx="3057248" cy="4489623"/>
          </a:xfrm>
          <a:prstGeom prst="roundRect">
            <a:avLst/>
          </a:prstGeom>
          <a:ln w="31750">
            <a:solidFill>
              <a:srgbClr val="9DC3E6"/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862BD-A3C7-2F4D-B40D-9CFD3AF28896}"/>
              </a:ext>
            </a:extLst>
          </p:cNvPr>
          <p:cNvSpPr txBox="1"/>
          <p:nvPr/>
        </p:nvSpPr>
        <p:spPr>
          <a:xfrm>
            <a:off x="2410617" y="1519806"/>
            <a:ext cx="130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待测</a:t>
            </a:r>
            <a:r>
              <a:rPr kumimoji="1" lang="zh-CN" altLang="en-US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界面：</a:t>
            </a:r>
            <a:endParaRPr kumimoji="1"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540829" y="3049027"/>
            <a:ext cx="1318281" cy="1463041"/>
            <a:chOff x="888072" y="1389949"/>
            <a:chExt cx="1318281" cy="1463041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E1862BD-A3C7-2F4D-B40D-9CFD3AF28896}"/>
                </a:ext>
              </a:extLst>
            </p:cNvPr>
            <p:cNvSpPr txBox="1"/>
            <p:nvPr/>
          </p:nvSpPr>
          <p:spPr>
            <a:xfrm>
              <a:off x="888072" y="1389949"/>
              <a:ext cx="1318281" cy="443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zh-CN" altLang="en-US" sz="2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待</a:t>
              </a:r>
              <a:r>
                <a:rPr kumimoji="1" lang="zh-CN" altLang="en-US" sz="2000" b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测</a:t>
              </a:r>
              <a:r>
                <a:rPr kumimoji="1" lang="en-US" altLang="zh-CN" sz="2000" b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APP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5307" y="1916168"/>
              <a:ext cx="923810" cy="936822"/>
            </a:xfrm>
            <a:prstGeom prst="rect">
              <a:avLst/>
            </a:prstGeom>
          </p:spPr>
        </p:pic>
      </p:grpSp>
      <p:grpSp>
        <p:nvGrpSpPr>
          <p:cNvPr id="82" name="组合 81"/>
          <p:cNvGrpSpPr/>
          <p:nvPr/>
        </p:nvGrpSpPr>
        <p:grpSpPr>
          <a:xfrm>
            <a:off x="6161591" y="1287731"/>
            <a:ext cx="5600629" cy="5295088"/>
            <a:chOff x="987691" y="1426631"/>
            <a:chExt cx="5600629" cy="5295088"/>
          </a:xfrm>
        </p:grpSpPr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987691" y="3641087"/>
              <a:ext cx="1026444" cy="53672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搜索</a:t>
              </a:r>
              <a:endParaRPr lang="en-US" altLang="zh-CN" sz="20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>
              <a:off x="987691" y="6184998"/>
              <a:ext cx="1026444" cy="53672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2000" b="1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我的</a:t>
              </a:r>
              <a:endParaRPr lang="en-US" altLang="zh-CN" sz="20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2444948" y="1426631"/>
              <a:ext cx="1502817" cy="53672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推荐目的地</a:t>
              </a:r>
              <a:endParaRPr lang="en-US" altLang="zh-CN" sz="16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20" name="AutoShape 8"/>
            <p:cNvSpPr>
              <a:spLocks noChangeArrowheads="1"/>
            </p:cNvSpPr>
            <p:nvPr/>
          </p:nvSpPr>
          <p:spPr bwMode="auto">
            <a:xfrm>
              <a:off x="4576859" y="1543509"/>
              <a:ext cx="933131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地区选择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21" name="AutoShape 8"/>
            <p:cNvSpPr>
              <a:spLocks noChangeArrowheads="1"/>
            </p:cNvSpPr>
            <p:nvPr/>
          </p:nvSpPr>
          <p:spPr bwMode="auto">
            <a:xfrm>
              <a:off x="5645064" y="1543509"/>
              <a:ext cx="933131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查看更多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14" name="AutoShape 8"/>
            <p:cNvSpPr>
              <a:spLocks noChangeArrowheads="1"/>
            </p:cNvSpPr>
            <p:nvPr/>
          </p:nvSpPr>
          <p:spPr bwMode="auto">
            <a:xfrm>
              <a:off x="2444948" y="2262877"/>
              <a:ext cx="1502817" cy="53672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热门搜索</a:t>
              </a:r>
              <a:endParaRPr lang="en-US" altLang="zh-CN" sz="16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22" name="AutoShape 8"/>
            <p:cNvSpPr>
              <a:spLocks noChangeArrowheads="1"/>
            </p:cNvSpPr>
            <p:nvPr/>
          </p:nvSpPr>
          <p:spPr bwMode="auto">
            <a:xfrm>
              <a:off x="4576859" y="2133321"/>
              <a:ext cx="943256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品类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>
              <a:off x="5645064" y="2133321"/>
              <a:ext cx="943256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周边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25" name="AutoShape 8"/>
            <p:cNvSpPr>
              <a:spLocks noChangeArrowheads="1"/>
            </p:cNvSpPr>
            <p:nvPr/>
          </p:nvSpPr>
          <p:spPr bwMode="auto">
            <a:xfrm>
              <a:off x="5645064" y="2626189"/>
              <a:ext cx="943256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换一换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29" name="AutoShape 8"/>
            <p:cNvSpPr>
              <a:spLocks noChangeArrowheads="1"/>
            </p:cNvSpPr>
            <p:nvPr/>
          </p:nvSpPr>
          <p:spPr bwMode="auto">
            <a:xfrm>
              <a:off x="4576859" y="2626189"/>
              <a:ext cx="933131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主题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2444948" y="3228679"/>
              <a:ext cx="1519123" cy="53672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帮你选目的地</a:t>
              </a:r>
              <a:endParaRPr lang="en-US" altLang="zh-CN" sz="16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24" name="AutoShape 8"/>
            <p:cNvSpPr>
              <a:spLocks noChangeArrowheads="1"/>
            </p:cNvSpPr>
            <p:nvPr/>
          </p:nvSpPr>
          <p:spPr bwMode="auto">
            <a:xfrm>
              <a:off x="4576859" y="3591991"/>
              <a:ext cx="943256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主题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26" name="AutoShape 8"/>
            <p:cNvSpPr>
              <a:spLocks noChangeArrowheads="1"/>
            </p:cNvSpPr>
            <p:nvPr/>
          </p:nvSpPr>
          <p:spPr bwMode="auto">
            <a:xfrm>
              <a:off x="4576859" y="3099123"/>
              <a:ext cx="943256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热度排序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27" name="AutoShape 8"/>
            <p:cNvSpPr>
              <a:spLocks noChangeArrowheads="1"/>
            </p:cNvSpPr>
            <p:nvPr/>
          </p:nvSpPr>
          <p:spPr bwMode="auto">
            <a:xfrm>
              <a:off x="5645064" y="3099123"/>
              <a:ext cx="933131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区域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30" name="AutoShape 8"/>
            <p:cNvSpPr>
              <a:spLocks noChangeArrowheads="1"/>
            </p:cNvSpPr>
            <p:nvPr/>
          </p:nvSpPr>
          <p:spPr bwMode="auto">
            <a:xfrm>
              <a:off x="5645064" y="3591991"/>
              <a:ext cx="943256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全部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17" name="AutoShape 8"/>
            <p:cNvSpPr>
              <a:spLocks noChangeArrowheads="1"/>
            </p:cNvSpPr>
            <p:nvPr/>
          </p:nvSpPr>
          <p:spPr bwMode="auto">
            <a:xfrm>
              <a:off x="2444948" y="4771615"/>
              <a:ext cx="1519123" cy="53672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搜索</a:t>
              </a:r>
              <a:r>
                <a:rPr lang="en-US" altLang="zh-CN" sz="16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30030554</a:t>
              </a:r>
              <a:endParaRPr lang="en-US" altLang="zh-CN" sz="16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32" name="AutoShape 8"/>
            <p:cNvSpPr>
              <a:spLocks noChangeArrowheads="1"/>
            </p:cNvSpPr>
            <p:nvPr/>
          </p:nvSpPr>
          <p:spPr bwMode="auto">
            <a:xfrm>
              <a:off x="4576859" y="4888493"/>
              <a:ext cx="943256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邀请好友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33" name="AutoShape 8"/>
            <p:cNvSpPr>
              <a:spLocks noChangeArrowheads="1"/>
            </p:cNvSpPr>
            <p:nvPr/>
          </p:nvSpPr>
          <p:spPr bwMode="auto">
            <a:xfrm>
              <a:off x="5645064" y="4888493"/>
              <a:ext cx="943256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进行砍价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19" name="AutoShape 8"/>
            <p:cNvSpPr>
              <a:spLocks noChangeArrowheads="1"/>
            </p:cNvSpPr>
            <p:nvPr/>
          </p:nvSpPr>
          <p:spPr bwMode="auto">
            <a:xfrm>
              <a:off x="2444948" y="6184998"/>
              <a:ext cx="1519123" cy="53672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推荐有礼</a:t>
              </a:r>
              <a:endParaRPr lang="en-US" altLang="zh-CN" sz="16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34" name="AutoShape 8"/>
            <p:cNvSpPr>
              <a:spLocks noChangeArrowheads="1"/>
            </p:cNvSpPr>
            <p:nvPr/>
          </p:nvSpPr>
          <p:spPr bwMode="auto">
            <a:xfrm>
              <a:off x="4576859" y="6301876"/>
              <a:ext cx="943256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推荐方式一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645064" y="6301876"/>
              <a:ext cx="943256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推荐方式二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16" name="AutoShape 8"/>
            <p:cNvSpPr>
              <a:spLocks noChangeArrowheads="1"/>
            </p:cNvSpPr>
            <p:nvPr/>
          </p:nvSpPr>
          <p:spPr bwMode="auto">
            <a:xfrm>
              <a:off x="2444948" y="4064925"/>
              <a:ext cx="1519123" cy="53672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搜索联想</a:t>
              </a:r>
              <a:endParaRPr lang="en-US" altLang="zh-CN" sz="16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31" name="AutoShape 8"/>
            <p:cNvSpPr>
              <a:spLocks noChangeArrowheads="1"/>
            </p:cNvSpPr>
            <p:nvPr/>
          </p:nvSpPr>
          <p:spPr bwMode="auto">
            <a:xfrm>
              <a:off x="4576859" y="4181803"/>
              <a:ext cx="943256" cy="30296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子页面</a:t>
              </a:r>
              <a:endParaRPr lang="en-US" altLang="zh-CN" sz="12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auto">
            <a:xfrm>
              <a:off x="2444948" y="5478305"/>
              <a:ext cx="1519123" cy="536721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b="1" smtClean="0"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charset="0"/>
                </a:rPr>
                <a:t>其他</a:t>
              </a:r>
              <a:endParaRPr lang="en-US" altLang="zh-CN" sz="1600" b="1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charset="0"/>
              </a:endParaRPr>
            </a:p>
          </p:txBody>
        </p:sp>
        <p:cxnSp>
          <p:nvCxnSpPr>
            <p:cNvPr id="55" name="直接连接符 54"/>
            <p:cNvCxnSpPr>
              <a:stCxn id="12" idx="3"/>
              <a:endCxn id="19" idx="1"/>
            </p:cNvCxnSpPr>
            <p:nvPr/>
          </p:nvCxnSpPr>
          <p:spPr>
            <a:xfrm>
              <a:off x="2014135" y="6453359"/>
              <a:ext cx="430813" cy="0"/>
            </a:xfrm>
            <a:prstGeom prst="line">
              <a:avLst/>
            </a:prstGeom>
            <a:ln w="38100">
              <a:solidFill>
                <a:srgbClr val="0076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右箭头 58"/>
            <p:cNvSpPr/>
            <p:nvPr/>
          </p:nvSpPr>
          <p:spPr>
            <a:xfrm>
              <a:off x="4071330" y="1475072"/>
              <a:ext cx="381965" cy="439838"/>
            </a:xfrm>
            <a:prstGeom prst="rightArrow">
              <a:avLst>
                <a:gd name="adj1" fmla="val 50000"/>
                <a:gd name="adj2" fmla="val 59091"/>
              </a:avLst>
            </a:prstGeom>
            <a:solidFill>
              <a:srgbClr val="B7D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4071330" y="2311318"/>
              <a:ext cx="381965" cy="439838"/>
            </a:xfrm>
            <a:prstGeom prst="rightArrow">
              <a:avLst>
                <a:gd name="adj1" fmla="val 50000"/>
                <a:gd name="adj2" fmla="val 59091"/>
              </a:avLst>
            </a:prstGeom>
            <a:solidFill>
              <a:srgbClr val="B7D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62" name="右箭头 61"/>
            <p:cNvSpPr/>
            <p:nvPr/>
          </p:nvSpPr>
          <p:spPr>
            <a:xfrm>
              <a:off x="4071330" y="3277120"/>
              <a:ext cx="381965" cy="439838"/>
            </a:xfrm>
            <a:prstGeom prst="rightArrow">
              <a:avLst>
                <a:gd name="adj1" fmla="val 50000"/>
                <a:gd name="adj2" fmla="val 59091"/>
              </a:avLst>
            </a:prstGeom>
            <a:solidFill>
              <a:srgbClr val="B7D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059755" y="4113366"/>
              <a:ext cx="381965" cy="439838"/>
            </a:xfrm>
            <a:prstGeom prst="rightArrow">
              <a:avLst>
                <a:gd name="adj1" fmla="val 50000"/>
                <a:gd name="adj2" fmla="val 59091"/>
              </a:avLst>
            </a:prstGeom>
            <a:solidFill>
              <a:srgbClr val="B7D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64" name="右箭头 63"/>
            <p:cNvSpPr/>
            <p:nvPr/>
          </p:nvSpPr>
          <p:spPr>
            <a:xfrm>
              <a:off x="4048180" y="4820056"/>
              <a:ext cx="381965" cy="439838"/>
            </a:xfrm>
            <a:prstGeom prst="rightArrow">
              <a:avLst>
                <a:gd name="adj1" fmla="val 50000"/>
                <a:gd name="adj2" fmla="val 59091"/>
              </a:avLst>
            </a:prstGeom>
            <a:solidFill>
              <a:srgbClr val="B7D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65" name="右箭头 64"/>
            <p:cNvSpPr/>
            <p:nvPr/>
          </p:nvSpPr>
          <p:spPr>
            <a:xfrm>
              <a:off x="4071330" y="6230338"/>
              <a:ext cx="381965" cy="439838"/>
            </a:xfrm>
            <a:prstGeom prst="rightArrow">
              <a:avLst>
                <a:gd name="adj1" fmla="val 50000"/>
                <a:gd name="adj2" fmla="val 59091"/>
              </a:avLst>
            </a:prstGeom>
            <a:solidFill>
              <a:srgbClr val="B7D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</a:endParaRPr>
            </a:p>
          </p:txBody>
        </p:sp>
        <p:cxnSp>
          <p:nvCxnSpPr>
            <p:cNvPr id="66" name="肘形连接符 65"/>
            <p:cNvCxnSpPr>
              <a:stCxn id="11" idx="3"/>
              <a:endCxn id="18" idx="1"/>
            </p:cNvCxnSpPr>
            <p:nvPr/>
          </p:nvCxnSpPr>
          <p:spPr>
            <a:xfrm>
              <a:off x="2014135" y="3909448"/>
              <a:ext cx="430813" cy="1837218"/>
            </a:xfrm>
            <a:prstGeom prst="bentConnector3">
              <a:avLst/>
            </a:prstGeom>
            <a:ln w="38100">
              <a:solidFill>
                <a:srgbClr val="0076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>
              <a:stCxn id="11" idx="3"/>
              <a:endCxn id="17" idx="1"/>
            </p:cNvCxnSpPr>
            <p:nvPr/>
          </p:nvCxnSpPr>
          <p:spPr>
            <a:xfrm>
              <a:off x="2014135" y="3909448"/>
              <a:ext cx="430813" cy="113052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6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肘形连接符 70"/>
            <p:cNvCxnSpPr>
              <a:stCxn id="11" idx="3"/>
              <a:endCxn id="16" idx="1"/>
            </p:cNvCxnSpPr>
            <p:nvPr/>
          </p:nvCxnSpPr>
          <p:spPr>
            <a:xfrm>
              <a:off x="2014135" y="3909448"/>
              <a:ext cx="430813" cy="42383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6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肘形连接符 73"/>
            <p:cNvCxnSpPr>
              <a:stCxn id="11" idx="3"/>
              <a:endCxn id="15" idx="1"/>
            </p:cNvCxnSpPr>
            <p:nvPr/>
          </p:nvCxnSpPr>
          <p:spPr>
            <a:xfrm flipV="1">
              <a:off x="2014135" y="3497040"/>
              <a:ext cx="430813" cy="412408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6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肘形连接符 76"/>
            <p:cNvCxnSpPr>
              <a:stCxn id="11" idx="3"/>
              <a:endCxn id="14" idx="1"/>
            </p:cNvCxnSpPr>
            <p:nvPr/>
          </p:nvCxnSpPr>
          <p:spPr>
            <a:xfrm flipV="1">
              <a:off x="2014135" y="2531238"/>
              <a:ext cx="430813" cy="137821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6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肘形连接符 79"/>
            <p:cNvCxnSpPr>
              <a:stCxn id="11" idx="3"/>
              <a:endCxn id="13" idx="1"/>
            </p:cNvCxnSpPr>
            <p:nvPr/>
          </p:nvCxnSpPr>
          <p:spPr>
            <a:xfrm flipV="1">
              <a:off x="2014135" y="1694992"/>
              <a:ext cx="430813" cy="2214456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6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3E1862BD-A3C7-2F4D-B40D-9CFD3AF28896}"/>
              </a:ext>
            </a:extLst>
          </p:cNvPr>
          <p:cNvSpPr txBox="1"/>
          <p:nvPr/>
        </p:nvSpPr>
        <p:spPr>
          <a:xfrm>
            <a:off x="5669031" y="1385582"/>
            <a:ext cx="156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待测</a:t>
            </a:r>
            <a:r>
              <a:rPr kumimoji="1" lang="zh-CN" altLang="en-US" b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模块结构：</a:t>
            </a:r>
            <a:endParaRPr kumimoji="1"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523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众包协作：</a:t>
            </a:r>
            <a:r>
              <a:rPr lang="zh-CN" altLang="en-US" b="1" dirty="0" smtClean="0"/>
              <a:t>一棵</a:t>
            </a:r>
            <a:r>
              <a:rPr lang="en-US" altLang="zh-CN" b="1" dirty="0" smtClean="0"/>
              <a:t>Bug</a:t>
            </a:r>
            <a:r>
              <a:rPr lang="zh-CN" altLang="en-US" b="1" dirty="0" smtClean="0"/>
              <a:t>报告树</a:t>
            </a:r>
            <a:r>
              <a:rPr lang="zh-CN" altLang="en-US" b="1" dirty="0" smtClean="0"/>
              <a:t>的</a:t>
            </a:r>
            <a:r>
              <a:rPr lang="zh-CN" altLang="en-US" b="1" dirty="0"/>
              <a:t>生长</a:t>
            </a:r>
            <a:endParaRPr lang="zh-CN" altLang="en-US" b="1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A745319-6000-478E-BCFB-7E17273E6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041927"/>
              </p:ext>
            </p:extLst>
          </p:nvPr>
        </p:nvGraphicFramePr>
        <p:xfrm>
          <a:off x="361070" y="2011858"/>
          <a:ext cx="7253043" cy="446196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125492543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2191345"/>
                    </a:ext>
                  </a:extLst>
                </a:gridCol>
                <a:gridCol w="3060000">
                  <a:extLst>
                    <a:ext uri="{9D8B030D-6E8A-4147-A177-3AD203B41FA5}">
                      <a16:colId xmlns:a16="http://schemas.microsoft.com/office/drawing/2014/main" val="4272966501"/>
                    </a:ext>
                  </a:extLst>
                </a:gridCol>
                <a:gridCol w="1169043">
                  <a:extLst>
                    <a:ext uri="{9D8B030D-6E8A-4147-A177-3AD203B41FA5}">
                      <a16:colId xmlns:a16="http://schemas.microsoft.com/office/drawing/2014/main" val="3963001132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4017052283"/>
                    </a:ext>
                  </a:extLst>
                </a:gridCol>
              </a:tblGrid>
              <a:tr h="5699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报告</a:t>
                      </a:r>
                      <a:endParaRPr lang="en-US" altLang="zh-CN" sz="1400" b="1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ctr"/>
                      <a:r>
                        <a:rPr lang="zh-CN" altLang="en-US" sz="1400" b="1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人</a:t>
                      </a:r>
                      <a:endParaRPr lang="zh-CN" altLang="en-US" sz="14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创建时间</a:t>
                      </a: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Bug</a:t>
                      </a:r>
                      <a:r>
                        <a:rPr lang="zh-CN" altLang="en-US" sz="18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描述</a:t>
                      </a:r>
                      <a:endParaRPr lang="zh-CN" altLang="en-US" sz="18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截图</a:t>
                      </a: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增量</a:t>
                      </a:r>
                      <a:endParaRPr lang="zh-CN" altLang="en-US" sz="20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384827"/>
                  </a:ext>
                </a:extLst>
              </a:tr>
              <a:tr h="505166">
                <a:tc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吴**</a:t>
                      </a:r>
                      <a:endParaRPr lang="zh-CN" altLang="en-US" sz="14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8:05</a:t>
                      </a:r>
                      <a:endParaRPr lang="zh-CN" altLang="en-US" sz="14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点击查看更多目的地时候会</a:t>
                      </a:r>
                      <a:r>
                        <a:rPr lang="en-US" altLang="zh-CN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app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停止运行</a:t>
                      </a:r>
                      <a:endParaRPr lang="zh-CN" altLang="en-US" sz="12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停止运行截图</a:t>
                      </a: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200" b="1" smtClean="0">
                          <a:solidFill>
                            <a:srgbClr val="0076C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根</a:t>
                      </a:r>
                      <a:r>
                        <a:rPr lang="zh-CN" altLang="en-US" sz="1200" b="1" dirty="0">
                          <a:solidFill>
                            <a:srgbClr val="0076C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节点</a:t>
                      </a:r>
                      <a:r>
                        <a:rPr lang="zh-CN" altLang="en-US" sz="12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，发现</a:t>
                      </a:r>
                      <a:r>
                        <a:rPr lang="en-US" altLang="zh-CN" sz="12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Bug</a:t>
                      </a:r>
                      <a:endParaRPr lang="zh-CN" altLang="en-US" sz="12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455263"/>
                  </a:ext>
                </a:extLst>
              </a:tr>
              <a:tr h="505166">
                <a:tc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张**</a:t>
                      </a:r>
                      <a:endParaRPr lang="zh-CN" altLang="en-US" sz="14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8:07</a:t>
                      </a:r>
                      <a:endParaRPr lang="zh-CN" altLang="en-US" sz="14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1.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在搜索框点击</a:t>
                      </a:r>
                      <a:r>
                        <a:rPr lang="zh-CN" altLang="en-US" sz="1200" b="1" kern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查看</a:t>
                      </a:r>
                      <a:r>
                        <a:rPr lang="zh-CN" altLang="en-US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更多</a:t>
                      </a:r>
                      <a:endParaRPr lang="en-US" altLang="zh-CN" sz="1200" b="1" kern="120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en-US" altLang="zh-CN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.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进入查看更多界面，</a:t>
                      </a:r>
                      <a:r>
                        <a:rPr lang="en-US" altLang="zh-CN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app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停止运行</a:t>
                      </a:r>
                      <a:endParaRPr lang="zh-CN" altLang="en-US" sz="12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停止运行截图</a:t>
                      </a: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200" b="1" smtClean="0">
                          <a:solidFill>
                            <a:srgbClr val="0076C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描述</a:t>
                      </a:r>
                      <a:r>
                        <a:rPr lang="zh-CN" altLang="en-US" sz="1200" b="1" dirty="0">
                          <a:solidFill>
                            <a:srgbClr val="0076C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步骤化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260814"/>
                  </a:ext>
                </a:extLst>
              </a:tr>
              <a:tr h="597936">
                <a:tc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杨</a:t>
                      </a:r>
                      <a:r>
                        <a:rPr lang="en-US" altLang="zh-CN" sz="1400" b="1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</a:t>
                      </a:r>
                      <a:r>
                        <a:rPr lang="zh-CN" altLang="en-US" sz="1400" b="1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*</a:t>
                      </a:r>
                      <a:endParaRPr lang="zh-CN" altLang="en-US" sz="14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8:09</a:t>
                      </a:r>
                      <a:endParaRPr lang="zh-CN" altLang="en-US" sz="14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当启动</a:t>
                      </a:r>
                      <a:r>
                        <a:rPr lang="en-US" altLang="zh-CN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app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第一次点击</a:t>
                      </a:r>
                      <a:r>
                        <a:rPr lang="zh-CN" altLang="en-US" sz="1200" b="1" kern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查看</a:t>
                      </a:r>
                      <a:r>
                        <a:rPr lang="zh-CN" altLang="en-US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更多时，</a:t>
                      </a:r>
                      <a:endParaRPr lang="en-US" altLang="zh-CN" sz="1200" b="1" kern="120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app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会出现</a:t>
                      </a:r>
                      <a:r>
                        <a:rPr lang="zh-CN" altLang="en-US" sz="1200" b="1" kern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崩溃</a:t>
                      </a:r>
                      <a:r>
                        <a:rPr lang="zh-CN" altLang="en-US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，之后</a:t>
                      </a:r>
                      <a:r>
                        <a:rPr lang="zh-CN" altLang="en-US" sz="1200" b="1" kern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重</a:t>
                      </a:r>
                      <a:r>
                        <a:rPr lang="zh-CN" altLang="en-US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启错误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不再发生</a:t>
                      </a:r>
                      <a:endParaRPr lang="zh-CN" altLang="en-US" sz="12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正常</a:t>
                      </a:r>
                      <a:r>
                        <a:rPr lang="zh-CN" altLang="en-US" sz="12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进入截</a:t>
                      </a:r>
                      <a:r>
                        <a:rPr lang="zh-CN" altLang="en-US" sz="12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图</a:t>
                      </a: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200" b="1" dirty="0">
                          <a:solidFill>
                            <a:srgbClr val="0076C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只有第一次</a:t>
                      </a:r>
                      <a:r>
                        <a:rPr lang="en-US" altLang="zh-CN" sz="12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app</a:t>
                      </a:r>
                      <a:r>
                        <a:rPr lang="zh-CN" altLang="en-US" sz="12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会崩溃；提供正常进入页面的截图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918348"/>
                  </a:ext>
                </a:extLst>
              </a:tr>
              <a:tr h="533375">
                <a:tc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杨</a:t>
                      </a:r>
                      <a:r>
                        <a:rPr lang="en-US" altLang="zh-CN" sz="1400" b="1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zh-CN" altLang="en-US" sz="1400" b="1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*</a:t>
                      </a:r>
                      <a:endParaRPr lang="zh-CN" altLang="en-US" sz="14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9:03</a:t>
                      </a:r>
                      <a:endParaRPr lang="zh-CN" altLang="en-US" sz="14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1.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推荐目的地查看更多时，可能</a:t>
                      </a:r>
                      <a:r>
                        <a:rPr lang="zh-CN" altLang="en-US" sz="1200" b="1" kern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造成</a:t>
                      </a:r>
                      <a:r>
                        <a:rPr lang="en-US" altLang="zh-CN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app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zh-CN" altLang="en-US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停止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运行或</a:t>
                      </a:r>
                      <a:r>
                        <a:rPr lang="zh-CN" altLang="en-US" sz="1200" b="1" kern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崩溃 </a:t>
                      </a:r>
                      <a:endParaRPr lang="en-US" altLang="zh-CN" sz="1200" b="1" kern="120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en-US" altLang="zh-CN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.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推荐目的地查看更多时，可能</a:t>
                      </a:r>
                      <a:r>
                        <a:rPr lang="zh-CN" altLang="en-US" sz="1200" b="1" kern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造成</a:t>
                      </a:r>
                      <a:r>
                        <a:rPr lang="en-US" altLang="zh-CN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app</a:t>
                      </a: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zh-CN" altLang="en-US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需要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加载时间较长</a:t>
                      </a:r>
                      <a:endParaRPr lang="zh-CN" altLang="en-US" sz="12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停止运行截图</a:t>
                      </a: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200" b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步骤</a:t>
                      </a:r>
                      <a:r>
                        <a:rPr lang="zh-CN" altLang="en-US" sz="12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化</a:t>
                      </a:r>
                      <a:endParaRPr lang="en-US" altLang="zh-CN" sz="1200" b="1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1200" b="1" smtClean="0">
                          <a:solidFill>
                            <a:srgbClr val="0076C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app</a:t>
                      </a:r>
                      <a:r>
                        <a:rPr lang="zh-CN" altLang="en-US" sz="1200" b="1" smtClean="0">
                          <a:solidFill>
                            <a:srgbClr val="0076C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需要</a:t>
                      </a:r>
                      <a:r>
                        <a:rPr lang="zh-CN" altLang="en-US" sz="1200" b="1" dirty="0">
                          <a:solidFill>
                            <a:srgbClr val="0076C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较长加载时间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86922"/>
                  </a:ext>
                </a:extLst>
              </a:tr>
              <a:tr h="868101">
                <a:tc>
                  <a:txBody>
                    <a:bodyPr/>
                    <a:lstStyle/>
                    <a:p>
                      <a:r>
                        <a:rPr lang="zh-CN" altLang="en-US" sz="1400" b="1" dirty="0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李*</a:t>
                      </a:r>
                      <a:endParaRPr lang="zh-CN" altLang="en-US" sz="14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9:46</a:t>
                      </a:r>
                      <a:endParaRPr lang="zh-CN" altLang="en-US" sz="14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zh-CN" altLang="en-US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打开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应用进入搜索页面，点击推荐目的地的查看更多，一定出现以下情况的一</a:t>
                      </a:r>
                      <a:r>
                        <a:rPr lang="zh-CN" altLang="en-US" sz="1200" b="1" kern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种</a:t>
                      </a:r>
                      <a:r>
                        <a:rPr lang="zh-CN" altLang="en-US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：</a:t>
                      </a:r>
                      <a:endParaRPr lang="en-US" altLang="zh-CN" sz="1200" b="1" kern="120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1.app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崩溃，停止</a:t>
                      </a:r>
                      <a:r>
                        <a:rPr lang="zh-CN" altLang="en-US" sz="1200" b="1" kern="120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运行 </a:t>
                      </a:r>
                      <a:endParaRPr lang="en-US" altLang="zh-CN" sz="1200" b="1" kern="1200" smtClean="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US" altLang="zh-CN" sz="1200" b="1" kern="1200" smtClean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2</a:t>
                      </a:r>
                      <a:r>
                        <a:rPr lang="en-US" altLang="zh-CN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.</a:t>
                      </a:r>
                      <a:r>
                        <a:rPr lang="zh-CN" altLang="en-US" sz="1200" b="1" kern="1200" dirty="0">
                          <a:effectLst/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页面卡顿，长时间空白后才进入到正确的查看更多页面</a:t>
                      </a:r>
                      <a:endParaRPr lang="zh-CN" altLang="en-US" sz="1200" b="1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停止</a:t>
                      </a:r>
                      <a:r>
                        <a:rPr lang="zh-CN" altLang="en-US" sz="12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运行截图</a:t>
                      </a:r>
                      <a:endParaRPr lang="en-US" altLang="zh-CN" sz="1200" b="1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200" b="1" smtClean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页面</a:t>
                      </a:r>
                      <a:r>
                        <a:rPr lang="zh-CN" altLang="en-US" sz="12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卡顿截图</a:t>
                      </a:r>
                    </a:p>
                  </a:txBody>
                  <a:tcPr anchor="ctr" anchorCtr="1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1200" b="1" dirty="0">
                          <a:solidFill>
                            <a:srgbClr val="0076CB"/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完备总结</a:t>
                      </a:r>
                      <a:r>
                        <a:rPr lang="zh-CN" altLang="en-US" sz="1200" b="1" dirty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</a:rPr>
                        <a:t>，页面卡顿截图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354796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E1862BD-A3C7-2F4D-B40D-9CFD3AF28896}"/>
              </a:ext>
            </a:extLst>
          </p:cNvPr>
          <p:cNvSpPr txBox="1"/>
          <p:nvPr/>
        </p:nvSpPr>
        <p:spPr>
          <a:xfrm>
            <a:off x="350322" y="1501330"/>
            <a:ext cx="209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</a:t>
            </a:r>
            <a:r>
              <a:rPr kumimoji="1" lang="en-US" altLang="zh-CN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r>
              <a:rPr kumimoji="1" lang="zh-CN" altLang="en-US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报告列表：</a:t>
            </a:r>
            <a:endParaRPr kumimoji="1" lang="zh-CN" altLang="en-US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等腰三角形 25"/>
          <p:cNvSpPr/>
          <p:nvPr/>
        </p:nvSpPr>
        <p:spPr>
          <a:xfrm rot="16200000" flipV="1">
            <a:off x="7250779" y="4028862"/>
            <a:ext cx="1932303" cy="24349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grpSp>
        <p:nvGrpSpPr>
          <p:cNvPr id="41" name="组合 40"/>
          <p:cNvGrpSpPr/>
          <p:nvPr/>
        </p:nvGrpSpPr>
        <p:grpSpPr>
          <a:xfrm>
            <a:off x="8900357" y="1774398"/>
            <a:ext cx="2909678" cy="3658021"/>
            <a:chOff x="8900357" y="2048718"/>
            <a:chExt cx="2909678" cy="3658021"/>
          </a:xfrm>
        </p:grpSpPr>
        <p:grpSp>
          <p:nvGrpSpPr>
            <p:cNvPr id="25" name="组合 24"/>
            <p:cNvGrpSpPr/>
            <p:nvPr/>
          </p:nvGrpSpPr>
          <p:grpSpPr>
            <a:xfrm>
              <a:off x="8900357" y="2095972"/>
              <a:ext cx="2853559" cy="3610767"/>
              <a:chOff x="8275316" y="2350616"/>
              <a:chExt cx="2853559" cy="3610767"/>
            </a:xfrm>
          </p:grpSpPr>
          <p:sp>
            <p:nvSpPr>
              <p:cNvPr id="4" name="椭圆 3"/>
              <p:cNvSpPr>
                <a:spLocks noChangeAspect="1"/>
              </p:cNvSpPr>
              <p:nvPr/>
            </p:nvSpPr>
            <p:spPr>
              <a:xfrm>
                <a:off x="9338915" y="2350616"/>
                <a:ext cx="711668" cy="711668"/>
              </a:xfrm>
              <a:prstGeom prst="ellipse">
                <a:avLst/>
              </a:prstGeom>
              <a:solidFill>
                <a:srgbClr val="E6F0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698</a:t>
                </a:r>
                <a:endPara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" name="椭圆 7"/>
              <p:cNvSpPr>
                <a:spLocks noChangeAspect="1"/>
              </p:cNvSpPr>
              <p:nvPr/>
            </p:nvSpPr>
            <p:spPr>
              <a:xfrm>
                <a:off x="10417207" y="3792379"/>
                <a:ext cx="711668" cy="711668"/>
              </a:xfrm>
              <a:prstGeom prst="ellipse">
                <a:avLst/>
              </a:prstGeom>
              <a:solidFill>
                <a:srgbClr val="E6F0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917</a:t>
                </a:r>
                <a:endPara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9" name="椭圆 8"/>
              <p:cNvSpPr>
                <a:spLocks noChangeAspect="1"/>
              </p:cNvSpPr>
              <p:nvPr/>
            </p:nvSpPr>
            <p:spPr>
              <a:xfrm>
                <a:off x="8275316" y="3792379"/>
                <a:ext cx="711668" cy="711668"/>
              </a:xfrm>
              <a:prstGeom prst="ellipse">
                <a:avLst/>
              </a:prstGeom>
              <a:solidFill>
                <a:srgbClr val="E6F0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712</a:t>
                </a:r>
                <a:endPara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0" name="椭圆 9"/>
              <p:cNvSpPr>
                <a:spLocks noChangeAspect="1"/>
              </p:cNvSpPr>
              <p:nvPr/>
            </p:nvSpPr>
            <p:spPr>
              <a:xfrm>
                <a:off x="9338915" y="3792379"/>
                <a:ext cx="711668" cy="711668"/>
              </a:xfrm>
              <a:prstGeom prst="ellipse">
                <a:avLst/>
              </a:prstGeom>
              <a:solidFill>
                <a:srgbClr val="E6F0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717</a:t>
                </a:r>
                <a:endPara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1" name="椭圆 10"/>
              <p:cNvSpPr>
                <a:spLocks noChangeAspect="1"/>
              </p:cNvSpPr>
              <p:nvPr/>
            </p:nvSpPr>
            <p:spPr>
              <a:xfrm>
                <a:off x="9338915" y="5249715"/>
                <a:ext cx="711668" cy="711668"/>
              </a:xfrm>
              <a:prstGeom prst="ellipse">
                <a:avLst/>
              </a:prstGeom>
              <a:solidFill>
                <a:srgbClr val="E6F0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194</a:t>
                </a:r>
                <a:endParaRPr lang="zh-CN" alt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cxnSp>
            <p:nvCxnSpPr>
              <p:cNvPr id="12" name="AutoShape 19"/>
              <p:cNvCxnSpPr>
                <a:cxnSpLocks noChangeShapeType="1"/>
                <a:stCxn id="4" idx="4"/>
                <a:endCxn id="9" idx="0"/>
              </p:cNvCxnSpPr>
              <p:nvPr/>
            </p:nvCxnSpPr>
            <p:spPr bwMode="auto">
              <a:xfrm flipH="1">
                <a:off x="8631150" y="3062284"/>
                <a:ext cx="1063599" cy="730095"/>
              </a:xfrm>
              <a:prstGeom prst="straightConnector1">
                <a:avLst/>
              </a:prstGeom>
              <a:noFill/>
              <a:ln w="38100">
                <a:solidFill>
                  <a:srgbClr val="9DC3E6"/>
                </a:solidFill>
                <a:miter lim="800000"/>
                <a:headEnd/>
                <a:tailEnd type="arrow" w="sm" len="sm"/>
              </a:ln>
            </p:spPr>
          </p:cxnSp>
          <p:cxnSp>
            <p:nvCxnSpPr>
              <p:cNvPr id="15" name="AutoShape 19"/>
              <p:cNvCxnSpPr>
                <a:cxnSpLocks noChangeShapeType="1"/>
                <a:stCxn id="4" idx="4"/>
                <a:endCxn id="10" idx="0"/>
              </p:cNvCxnSpPr>
              <p:nvPr/>
            </p:nvCxnSpPr>
            <p:spPr bwMode="auto">
              <a:xfrm>
                <a:off x="9694749" y="3062284"/>
                <a:ext cx="0" cy="730095"/>
              </a:xfrm>
              <a:prstGeom prst="straightConnector1">
                <a:avLst/>
              </a:prstGeom>
              <a:noFill/>
              <a:ln w="38100">
                <a:solidFill>
                  <a:srgbClr val="9DC3E6"/>
                </a:solidFill>
                <a:miter lim="800000"/>
                <a:headEnd/>
                <a:tailEnd type="arrow" w="sm" len="sm"/>
              </a:ln>
            </p:spPr>
          </p:cxnSp>
          <p:cxnSp>
            <p:nvCxnSpPr>
              <p:cNvPr id="19" name="AutoShape 19"/>
              <p:cNvCxnSpPr>
                <a:cxnSpLocks noChangeShapeType="1"/>
                <a:stCxn id="4" idx="4"/>
                <a:endCxn id="8" idx="0"/>
              </p:cNvCxnSpPr>
              <p:nvPr/>
            </p:nvCxnSpPr>
            <p:spPr bwMode="auto">
              <a:xfrm>
                <a:off x="9694749" y="3062284"/>
                <a:ext cx="1078292" cy="730095"/>
              </a:xfrm>
              <a:prstGeom prst="straightConnector1">
                <a:avLst/>
              </a:prstGeom>
              <a:noFill/>
              <a:ln w="38100">
                <a:solidFill>
                  <a:srgbClr val="9DC3E6"/>
                </a:solidFill>
                <a:miter lim="800000"/>
                <a:headEnd/>
                <a:tailEnd type="arrow" w="sm" len="sm"/>
              </a:ln>
            </p:spPr>
          </p:cxnSp>
          <p:cxnSp>
            <p:nvCxnSpPr>
              <p:cNvPr id="22" name="AutoShape 19"/>
              <p:cNvCxnSpPr>
                <a:cxnSpLocks noChangeShapeType="1"/>
                <a:stCxn id="8" idx="4"/>
                <a:endCxn id="11" idx="0"/>
              </p:cNvCxnSpPr>
              <p:nvPr/>
            </p:nvCxnSpPr>
            <p:spPr bwMode="auto">
              <a:xfrm flipH="1">
                <a:off x="9694749" y="4504047"/>
                <a:ext cx="1078292" cy="745668"/>
              </a:xfrm>
              <a:prstGeom prst="straightConnector1">
                <a:avLst/>
              </a:prstGeom>
              <a:noFill/>
              <a:ln w="38100">
                <a:solidFill>
                  <a:srgbClr val="9DC3E6"/>
                </a:solidFill>
                <a:miter lim="800000"/>
                <a:headEnd/>
                <a:tailEnd type="arrow" w="sm" len="sm"/>
              </a:ln>
            </p:spPr>
          </p:cxnSp>
        </p:grpSp>
        <p:sp>
          <p:nvSpPr>
            <p:cNvPr id="27" name="椭圆 26"/>
            <p:cNvSpPr/>
            <p:nvPr/>
          </p:nvSpPr>
          <p:spPr>
            <a:xfrm>
              <a:off x="10475088" y="2048718"/>
              <a:ext cx="254643" cy="254643"/>
            </a:xfrm>
            <a:prstGeom prst="ellips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1200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0475088" y="4979040"/>
              <a:ext cx="254643" cy="254643"/>
            </a:xfrm>
            <a:prstGeom prst="ellips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5</a:t>
              </a:r>
              <a:endParaRPr lang="zh-CN" altLang="en-US" sz="1200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1555392" y="3491695"/>
              <a:ext cx="254643" cy="254643"/>
            </a:xfrm>
            <a:prstGeom prst="ellips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</a:t>
              </a:r>
              <a:endParaRPr lang="zh-CN" altLang="en-US" sz="1200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0550324" y="3491695"/>
              <a:ext cx="254643" cy="254643"/>
            </a:xfrm>
            <a:prstGeom prst="ellips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</a:t>
              </a:r>
              <a:endParaRPr lang="zh-CN" altLang="en-US" sz="1200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9394784" y="3491695"/>
              <a:ext cx="254643" cy="254643"/>
            </a:xfrm>
            <a:prstGeom prst="ellips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endParaRPr lang="zh-CN" altLang="en-US" sz="1200" b="1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3E1862BD-A3C7-2F4D-B40D-9CFD3AF28896}"/>
              </a:ext>
            </a:extLst>
          </p:cNvPr>
          <p:cNvSpPr txBox="1"/>
          <p:nvPr/>
        </p:nvSpPr>
        <p:spPr>
          <a:xfrm>
            <a:off x="8259812" y="1501330"/>
            <a:ext cx="166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对应</a:t>
            </a:r>
            <a:r>
              <a:rPr kumimoji="1" lang="en-US" altLang="zh-CN" b="1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r>
              <a:rPr kumimoji="1" lang="zh-CN" altLang="en-US" b="1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树：</a:t>
            </a:r>
            <a:endParaRPr kumimoji="1" lang="zh-CN" altLang="en-US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310675" y="5676166"/>
            <a:ext cx="2180285" cy="675684"/>
            <a:chOff x="9310675" y="5889526"/>
            <a:chExt cx="2180285" cy="675684"/>
          </a:xfrm>
        </p:grpSpPr>
        <p:grpSp>
          <p:nvGrpSpPr>
            <p:cNvPr id="34" name="组合 33"/>
            <p:cNvGrpSpPr/>
            <p:nvPr/>
          </p:nvGrpSpPr>
          <p:grpSpPr>
            <a:xfrm>
              <a:off x="9310675" y="6226656"/>
              <a:ext cx="2180285" cy="338554"/>
              <a:chOff x="8914435" y="5992976"/>
              <a:chExt cx="2180285" cy="338554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8914435" y="6034932"/>
                <a:ext cx="254643" cy="254643"/>
              </a:xfrm>
              <a:prstGeom prst="ellipse">
                <a:avLst/>
              </a:prstGeom>
              <a:solidFill>
                <a:srgbClr val="0076C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9252693" y="5992976"/>
                <a:ext cx="184202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代表提交时间序数</a:t>
                </a:r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9322249" y="5889526"/>
              <a:ext cx="2168711" cy="338554"/>
              <a:chOff x="8926009" y="5992976"/>
              <a:chExt cx="2168711" cy="338554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8926009" y="6046506"/>
                <a:ext cx="231494" cy="231494"/>
              </a:xfrm>
              <a:prstGeom prst="ellipse">
                <a:avLst/>
              </a:prstGeom>
              <a:solidFill>
                <a:srgbClr val="E6F0F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252693" y="5992976"/>
                <a:ext cx="184202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Times New Roman" panose="02020603050405020304" pitchFamily="18" charset="0"/>
                  </a:rPr>
                  <a:t>代表对应序号报告</a:t>
                </a:r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204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屏幕录制 2018-11-23 下午6.07.46.mov">
            <a:hlinkClick r:id="" action="ppaction://media"/>
            <a:extLst>
              <a:ext uri="{FF2B5EF4-FFF2-40B4-BE49-F238E27FC236}">
                <a16:creationId xmlns:a16="http://schemas.microsoft.com/office/drawing/2014/main" id="{7F2847CF-B685-9049-BA73-6F90F8028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9946" y="311728"/>
            <a:ext cx="5983432" cy="6234545"/>
          </a:xfrm>
          <a:prstGeom prst="rect">
            <a:avLst/>
          </a:prstGeom>
          <a:ln w="38100">
            <a:solidFill>
              <a:srgbClr val="9DC3E6"/>
            </a:solidFill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950" y="247436"/>
            <a:ext cx="4416694" cy="1325563"/>
          </a:xfrm>
        </p:spPr>
        <p:txBody>
          <a:bodyPr/>
          <a:lstStyle/>
          <a:p>
            <a:r>
              <a:rPr lang="en-US" altLang="zh-CN" sz="3600" b="1" dirty="0" smtClean="0"/>
              <a:t>Bug</a:t>
            </a:r>
            <a:r>
              <a:rPr lang="zh-CN" altLang="en-US" sz="3600" b="1" dirty="0" smtClean="0"/>
              <a:t>报告协作过程</a:t>
            </a:r>
            <a:endParaRPr lang="zh-CN" altLang="en-US" sz="3600" b="1" dirty="0"/>
          </a:p>
        </p:txBody>
      </p:sp>
      <p:sp>
        <p:nvSpPr>
          <p:cNvPr id="6" name="矩形 5"/>
          <p:cNvSpPr/>
          <p:nvPr/>
        </p:nvSpPr>
        <p:spPr>
          <a:xfrm>
            <a:off x="648174" y="1725786"/>
            <a:ext cx="40646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buSzPct val="100000"/>
            </a:pP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比赛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时间：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16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  <a:endParaRPr lang="en-US" altLang="zh-CN" sz="2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defTabSz="914377">
              <a:buSzPct val="100000"/>
            </a:pP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累计为</a:t>
            </a:r>
            <a:r>
              <a:rPr lang="zh-CN" altLang="en-US" sz="4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4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en-US" altLang="zh-CN" sz="4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小时（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-12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时）</a:t>
            </a:r>
            <a:endParaRPr lang="en-US" altLang="zh-CN" sz="240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8174" y="2837413"/>
            <a:ext cx="47224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  <a:buSzPct val="100000"/>
            </a:pP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由用户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提交的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报告生成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树</a:t>
            </a:r>
          </a:p>
          <a:p>
            <a:pPr marL="285750" indent="-285750" defTabSz="91437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每个点表示一个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报告</a:t>
            </a:r>
            <a:endParaRPr lang="en-US" altLang="zh-CN" sz="240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defTabSz="91437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上的数字代表</a:t>
            </a: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id</a:t>
            </a:r>
          </a:p>
          <a:p>
            <a:pPr marL="285750" indent="-285750" defTabSz="91437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十分钟生成一次</a:t>
            </a:r>
            <a:endParaRPr lang="zh-CN" altLang="en-US" sz="2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81559" y="5388335"/>
            <a:ext cx="2762099" cy="832731"/>
            <a:chOff x="879676" y="1699294"/>
            <a:chExt cx="2762099" cy="832731"/>
          </a:xfrm>
        </p:grpSpPr>
        <p:sp>
          <p:nvSpPr>
            <p:cNvPr id="15" name="矩形 14"/>
            <p:cNvSpPr/>
            <p:nvPr/>
          </p:nvSpPr>
          <p:spPr>
            <a:xfrm>
              <a:off x="879676" y="1700161"/>
              <a:ext cx="19213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>
                <a:lnSpc>
                  <a:spcPct val="150000"/>
                </a:lnSpc>
                <a:buSzPct val="100000"/>
              </a:pPr>
              <a:r>
                <a:rPr lang="zh-CN" altLang="en-US" sz="320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视频展示</a:t>
              </a:r>
              <a:endParaRPr lang="en-US" altLang="zh-CN" sz="320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654" y="1699294"/>
              <a:ext cx="711121" cy="832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42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/>
          <a:srcRect l="26543"/>
          <a:stretch/>
        </p:blipFill>
        <p:spPr>
          <a:xfrm>
            <a:off x="2684478" y="5620374"/>
            <a:ext cx="2078126" cy="83942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17" y="5830231"/>
            <a:ext cx="1104655" cy="44186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669" y="5824071"/>
            <a:ext cx="2362660" cy="5042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45440" y="4160548"/>
            <a:ext cx="11480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339626" y="2725279"/>
            <a:ext cx="1438373" cy="996276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1600" b="1" smtClean="0">
                <a:solidFill>
                  <a:srgbClr val="007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1600" b="1" dirty="0" smtClean="0">
              <a:solidFill>
                <a:srgbClr val="0076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b="1">
                <a:solidFill>
                  <a:srgbClr val="007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</a:t>
            </a:r>
            <a:r>
              <a:rPr lang="zh-CN" altLang="en-US" sz="1600" b="1" smtClean="0">
                <a:solidFill>
                  <a:srgbClr val="007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 本科</a:t>
            </a:r>
            <a:endParaRPr lang="zh-CN" altLang="en-US" sz="1600" b="1" dirty="0">
              <a:solidFill>
                <a:srgbClr val="0076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2291" y="4427908"/>
            <a:ext cx="94128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1997</a:t>
            </a:r>
            <a:endParaRPr lang="zh-CN" altLang="en-US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36892" y="3921204"/>
            <a:ext cx="243840" cy="357826"/>
            <a:chOff x="1290320" y="4153214"/>
            <a:chExt cx="243840" cy="357826"/>
          </a:xfrm>
        </p:grpSpPr>
        <p:sp>
          <p:nvSpPr>
            <p:cNvPr id="3" name="椭圆 2"/>
            <p:cNvSpPr/>
            <p:nvPr/>
          </p:nvSpPr>
          <p:spPr>
            <a:xfrm>
              <a:off x="1290320" y="4267200"/>
              <a:ext cx="243840" cy="243840"/>
            </a:xfrm>
            <a:prstGeom prst="ellipse">
              <a:avLst/>
            </a:prstGeom>
            <a:solidFill>
              <a:srgbClr val="0076CB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等腰三角形 3"/>
            <p:cNvSpPr/>
            <p:nvPr/>
          </p:nvSpPr>
          <p:spPr>
            <a:xfrm>
              <a:off x="1352840" y="4153214"/>
              <a:ext cx="118800" cy="118800"/>
            </a:xfrm>
            <a:prstGeom prst="triangl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7405984" y="2725279"/>
            <a:ext cx="1722776" cy="998735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1600" b="1" smtClean="0">
                <a:solidFill>
                  <a:srgbClr val="007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1600" b="1" dirty="0" smtClean="0">
              <a:solidFill>
                <a:srgbClr val="0076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b="1" smtClean="0">
                <a:solidFill>
                  <a:srgbClr val="007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 教师</a:t>
            </a:r>
            <a:endParaRPr lang="zh-CN" altLang="en-US" sz="1600" b="1" dirty="0">
              <a:solidFill>
                <a:srgbClr val="0076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831997" y="4427908"/>
            <a:ext cx="94128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endParaRPr lang="zh-CN" altLang="en-US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145452" y="3921204"/>
            <a:ext cx="243840" cy="357826"/>
            <a:chOff x="1290320" y="4153214"/>
            <a:chExt cx="243840" cy="357826"/>
          </a:xfrm>
        </p:grpSpPr>
        <p:sp>
          <p:nvSpPr>
            <p:cNvPr id="30" name="椭圆 29"/>
            <p:cNvSpPr/>
            <p:nvPr/>
          </p:nvSpPr>
          <p:spPr>
            <a:xfrm>
              <a:off x="1290320" y="4267200"/>
              <a:ext cx="243840" cy="243840"/>
            </a:xfrm>
            <a:prstGeom prst="ellipse">
              <a:avLst/>
            </a:prstGeom>
            <a:solidFill>
              <a:srgbClr val="0076CB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1352840" y="4153214"/>
              <a:ext cx="118800" cy="118800"/>
            </a:xfrm>
            <a:prstGeom prst="triangl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688683" y="4427908"/>
            <a:ext cx="94128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endParaRPr lang="zh-CN" altLang="en-US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224898" y="2725279"/>
            <a:ext cx="1798320" cy="996276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1600" b="1" smtClean="0">
                <a:solidFill>
                  <a:srgbClr val="007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</a:t>
            </a:r>
            <a:endParaRPr lang="en-US" altLang="zh-CN" sz="1600" b="1" dirty="0" smtClean="0">
              <a:solidFill>
                <a:srgbClr val="0076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b="1" smtClean="0">
                <a:solidFill>
                  <a:srgbClr val="007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 博士后</a:t>
            </a:r>
            <a:endParaRPr lang="zh-CN" altLang="en-US" sz="1600" b="1" dirty="0">
              <a:solidFill>
                <a:srgbClr val="0076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002138" y="3921204"/>
            <a:ext cx="243840" cy="357826"/>
            <a:chOff x="1290320" y="4153214"/>
            <a:chExt cx="243840" cy="357826"/>
          </a:xfrm>
        </p:grpSpPr>
        <p:sp>
          <p:nvSpPr>
            <p:cNvPr id="40" name="椭圆 39"/>
            <p:cNvSpPr/>
            <p:nvPr/>
          </p:nvSpPr>
          <p:spPr>
            <a:xfrm>
              <a:off x="1290320" y="4267200"/>
              <a:ext cx="243840" cy="243840"/>
            </a:xfrm>
            <a:prstGeom prst="ellipse">
              <a:avLst/>
            </a:prstGeom>
            <a:solidFill>
              <a:srgbClr val="0076CB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>
              <a:off x="1352840" y="4153214"/>
              <a:ext cx="118800" cy="118800"/>
            </a:xfrm>
            <a:prstGeom prst="triangl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196662" y="4427908"/>
            <a:ext cx="94128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2001</a:t>
            </a:r>
            <a:endParaRPr lang="zh-CN" altLang="en-US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673755" y="2725279"/>
            <a:ext cx="1875098" cy="996276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1600" b="1" smtClean="0">
                <a:solidFill>
                  <a:srgbClr val="007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南京大学</a:t>
            </a:r>
            <a:endParaRPr lang="en-US" altLang="zh-CN" sz="1600" b="1" dirty="0" smtClean="0">
              <a:solidFill>
                <a:srgbClr val="0076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600" b="1">
                <a:solidFill>
                  <a:srgbClr val="007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</a:t>
            </a:r>
            <a:r>
              <a:rPr lang="zh-CN" altLang="en-US" sz="1600" b="1" smtClean="0">
                <a:solidFill>
                  <a:srgbClr val="0076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 硕博连读</a:t>
            </a:r>
            <a:endParaRPr lang="zh-CN" altLang="en-US" sz="1600" b="1" dirty="0">
              <a:solidFill>
                <a:srgbClr val="0076C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483668" y="3921204"/>
            <a:ext cx="243840" cy="357826"/>
            <a:chOff x="1290320" y="4153214"/>
            <a:chExt cx="243840" cy="357826"/>
          </a:xfrm>
        </p:grpSpPr>
        <p:sp>
          <p:nvSpPr>
            <p:cNvPr id="43" name="椭圆 42"/>
            <p:cNvSpPr/>
            <p:nvPr/>
          </p:nvSpPr>
          <p:spPr>
            <a:xfrm>
              <a:off x="1290320" y="4267200"/>
              <a:ext cx="243840" cy="243840"/>
            </a:xfrm>
            <a:prstGeom prst="ellipse">
              <a:avLst/>
            </a:prstGeom>
            <a:solidFill>
              <a:srgbClr val="0076CB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>
              <a:off x="1352840" y="4153214"/>
              <a:ext cx="118800" cy="118800"/>
            </a:xfrm>
            <a:prstGeom prst="triangl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52985" y="1701866"/>
            <a:ext cx="1849075" cy="659851"/>
            <a:chOff x="3988553" y="1855426"/>
            <a:chExt cx="1849075" cy="659851"/>
          </a:xfrm>
        </p:grpSpPr>
        <p:sp>
          <p:nvSpPr>
            <p:cNvPr id="32" name="圆角矩形 31"/>
            <p:cNvSpPr/>
            <p:nvPr/>
          </p:nvSpPr>
          <p:spPr>
            <a:xfrm>
              <a:off x="4340451" y="1855426"/>
              <a:ext cx="1497177" cy="6598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数理逻辑</a:t>
              </a:r>
              <a:endPara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553" y="2032944"/>
              <a:ext cx="304815" cy="304815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6185229" y="1701866"/>
            <a:ext cx="1980331" cy="659851"/>
            <a:chOff x="6065520" y="1855426"/>
            <a:chExt cx="1980331" cy="659851"/>
          </a:xfrm>
        </p:grpSpPr>
        <p:sp>
          <p:nvSpPr>
            <p:cNvPr id="33" name="圆角矩形 32"/>
            <p:cNvSpPr/>
            <p:nvPr/>
          </p:nvSpPr>
          <p:spPr>
            <a:xfrm>
              <a:off x="6548674" y="1855426"/>
              <a:ext cx="1497177" cy="6598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逻辑测试</a:t>
              </a:r>
              <a:endPara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520" y="1915351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659335" y="1701866"/>
            <a:ext cx="2794919" cy="659851"/>
            <a:chOff x="965200" y="1855426"/>
            <a:chExt cx="2794919" cy="659851"/>
          </a:xfrm>
        </p:grpSpPr>
        <p:sp>
          <p:nvSpPr>
            <p:cNvPr id="31" name="圆角矩形 30"/>
            <p:cNvSpPr/>
            <p:nvPr/>
          </p:nvSpPr>
          <p:spPr>
            <a:xfrm>
              <a:off x="1347386" y="1855426"/>
              <a:ext cx="2412733" cy="6598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信息与计算科学</a:t>
              </a:r>
              <a:endPara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00" y="2005351"/>
              <a:ext cx="360000" cy="36000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8916067" y="1701866"/>
            <a:ext cx="2407254" cy="659851"/>
            <a:chOff x="8484267" y="1855426"/>
            <a:chExt cx="2407254" cy="659851"/>
          </a:xfrm>
        </p:grpSpPr>
        <p:sp>
          <p:nvSpPr>
            <p:cNvPr id="34" name="圆角矩形 33"/>
            <p:cNvSpPr/>
            <p:nvPr/>
          </p:nvSpPr>
          <p:spPr>
            <a:xfrm>
              <a:off x="8780041" y="1855426"/>
              <a:ext cx="2111480" cy="6598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智能软件工程</a:t>
              </a:r>
              <a:endParaRPr lang="zh-CN" altLang="en-US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4267" y="2000938"/>
              <a:ext cx="368827" cy="368827"/>
            </a:xfrm>
            <a:prstGeom prst="rect">
              <a:avLst/>
            </a:prstGeom>
          </p:spPr>
        </p:pic>
      </p:grpSp>
      <p:cxnSp>
        <p:nvCxnSpPr>
          <p:cNvPr id="50" name="直接连接符 49"/>
          <p:cNvCxnSpPr/>
          <p:nvPr/>
        </p:nvCxnSpPr>
        <p:spPr>
          <a:xfrm>
            <a:off x="355600" y="1775033"/>
            <a:ext cx="0" cy="513516"/>
          </a:xfrm>
          <a:prstGeom prst="line">
            <a:avLst/>
          </a:prstGeom>
          <a:ln w="38100">
            <a:solidFill>
              <a:srgbClr val="007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585268" y="1775033"/>
            <a:ext cx="0" cy="513516"/>
          </a:xfrm>
          <a:prstGeom prst="line">
            <a:avLst/>
          </a:prstGeom>
          <a:ln w="38100">
            <a:solidFill>
              <a:srgbClr val="007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247052" y="1775033"/>
            <a:ext cx="0" cy="513516"/>
          </a:xfrm>
          <a:prstGeom prst="line">
            <a:avLst/>
          </a:prstGeom>
          <a:ln w="38100">
            <a:solidFill>
              <a:srgbClr val="007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088498" y="1775033"/>
            <a:ext cx="0" cy="513516"/>
          </a:xfrm>
          <a:prstGeom prst="line">
            <a:avLst/>
          </a:prstGeom>
          <a:ln w="38100">
            <a:solidFill>
              <a:srgbClr val="007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1846560" y="1775033"/>
            <a:ext cx="0" cy="513516"/>
          </a:xfrm>
          <a:prstGeom prst="line">
            <a:avLst/>
          </a:prstGeom>
          <a:ln w="38100">
            <a:solidFill>
              <a:srgbClr val="007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>
          <a:xfrm>
            <a:off x="10539631" y="1025746"/>
            <a:ext cx="1300334" cy="508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</a:t>
            </a:r>
            <a:r>
              <a:rPr lang="zh-CN" altLang="en-US" sz="2000" b="1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endParaRPr lang="zh-CN" altLang="en-US" sz="2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10546959" y="2970297"/>
            <a:ext cx="1300334" cy="508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求学心路</a:t>
            </a:r>
            <a:endParaRPr lang="zh-CN" altLang="en-US" sz="2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10541044" y="4956060"/>
            <a:ext cx="1300334" cy="508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业界浮沉</a:t>
            </a:r>
            <a:endParaRPr lang="zh-CN" altLang="en-US" sz="2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 flipV="1">
            <a:off x="4331695" y="4038307"/>
            <a:ext cx="243840" cy="357826"/>
            <a:chOff x="1290320" y="4153214"/>
            <a:chExt cx="243840" cy="357826"/>
          </a:xfrm>
        </p:grpSpPr>
        <p:sp>
          <p:nvSpPr>
            <p:cNvPr id="65" name="椭圆 64"/>
            <p:cNvSpPr/>
            <p:nvPr/>
          </p:nvSpPr>
          <p:spPr>
            <a:xfrm>
              <a:off x="1290320" y="4267200"/>
              <a:ext cx="243840" cy="243840"/>
            </a:xfrm>
            <a:prstGeom prst="ellipse">
              <a:avLst/>
            </a:prstGeom>
            <a:solidFill>
              <a:srgbClr val="0076CB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等腰三角形 65"/>
            <p:cNvSpPr/>
            <p:nvPr/>
          </p:nvSpPr>
          <p:spPr>
            <a:xfrm>
              <a:off x="1352840" y="4153214"/>
              <a:ext cx="118800" cy="118800"/>
            </a:xfrm>
            <a:prstGeom prst="triangl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 flipV="1">
            <a:off x="5012976" y="4038307"/>
            <a:ext cx="243840" cy="357826"/>
            <a:chOff x="1290320" y="4153214"/>
            <a:chExt cx="243840" cy="357826"/>
          </a:xfrm>
        </p:grpSpPr>
        <p:sp>
          <p:nvSpPr>
            <p:cNvPr id="68" name="椭圆 67"/>
            <p:cNvSpPr/>
            <p:nvPr/>
          </p:nvSpPr>
          <p:spPr>
            <a:xfrm>
              <a:off x="1290320" y="4267200"/>
              <a:ext cx="243840" cy="243840"/>
            </a:xfrm>
            <a:prstGeom prst="ellipse">
              <a:avLst/>
            </a:prstGeom>
            <a:solidFill>
              <a:srgbClr val="0076CB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等腰三角形 68"/>
            <p:cNvSpPr/>
            <p:nvPr/>
          </p:nvSpPr>
          <p:spPr>
            <a:xfrm>
              <a:off x="1352840" y="4153214"/>
              <a:ext cx="118800" cy="118800"/>
            </a:xfrm>
            <a:prstGeom prst="triangl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 flipV="1">
            <a:off x="9858677" y="4038307"/>
            <a:ext cx="243840" cy="357826"/>
            <a:chOff x="1290320" y="4153214"/>
            <a:chExt cx="243840" cy="357826"/>
          </a:xfrm>
        </p:grpSpPr>
        <p:sp>
          <p:nvSpPr>
            <p:cNvPr id="71" name="椭圆 70"/>
            <p:cNvSpPr/>
            <p:nvPr/>
          </p:nvSpPr>
          <p:spPr>
            <a:xfrm>
              <a:off x="1290320" y="4267200"/>
              <a:ext cx="243840" cy="243840"/>
            </a:xfrm>
            <a:prstGeom prst="ellipse">
              <a:avLst/>
            </a:prstGeom>
            <a:solidFill>
              <a:srgbClr val="0076CB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等腰三角形 71"/>
            <p:cNvSpPr/>
            <p:nvPr/>
          </p:nvSpPr>
          <p:spPr>
            <a:xfrm>
              <a:off x="1352840" y="4153214"/>
              <a:ext cx="118800" cy="118800"/>
            </a:xfrm>
            <a:prstGeom prst="triangle">
              <a:avLst/>
            </a:prstGeom>
            <a:solidFill>
              <a:srgbClr val="0076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6" name="直接箭头连接符 85"/>
          <p:cNvCxnSpPr/>
          <p:nvPr/>
        </p:nvCxnSpPr>
        <p:spPr>
          <a:xfrm>
            <a:off x="3580685" y="5316143"/>
            <a:ext cx="0" cy="296983"/>
          </a:xfrm>
          <a:prstGeom prst="straightConnector1">
            <a:avLst/>
          </a:prstGeom>
          <a:ln w="38100">
            <a:solidFill>
              <a:srgbClr val="9DC3E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/>
          <p:nvPr/>
        </p:nvCxnSpPr>
        <p:spPr>
          <a:xfrm>
            <a:off x="5867151" y="5316143"/>
            <a:ext cx="0" cy="296983"/>
          </a:xfrm>
          <a:prstGeom prst="straightConnector1">
            <a:avLst/>
          </a:prstGeom>
          <a:ln w="38100">
            <a:solidFill>
              <a:srgbClr val="9DC3E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3585268" y="5315813"/>
            <a:ext cx="856001" cy="2875"/>
          </a:xfrm>
          <a:prstGeom prst="line">
            <a:avLst/>
          </a:prstGeom>
          <a:ln w="381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5130793" y="5336791"/>
            <a:ext cx="742384" cy="0"/>
          </a:xfrm>
          <a:prstGeom prst="line">
            <a:avLst/>
          </a:prstGeom>
          <a:ln w="381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5133316" y="4550574"/>
            <a:ext cx="0" cy="784800"/>
          </a:xfrm>
          <a:prstGeom prst="line">
            <a:avLst/>
          </a:prstGeom>
          <a:ln w="381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4436198" y="4532467"/>
            <a:ext cx="0" cy="783346"/>
          </a:xfrm>
          <a:prstGeom prst="line">
            <a:avLst/>
          </a:prstGeom>
          <a:ln w="381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87117" y="639500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第一次创业失败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567868" y="638801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第二次创业失败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>
            <a:off x="9714442" y="5393042"/>
            <a:ext cx="0" cy="296983"/>
          </a:xfrm>
          <a:prstGeom prst="straightConnector1">
            <a:avLst/>
          </a:prstGeom>
          <a:ln w="38100">
            <a:solidFill>
              <a:srgbClr val="9DC3E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714442" y="5392712"/>
            <a:ext cx="281743" cy="2875"/>
          </a:xfrm>
          <a:prstGeom prst="line">
            <a:avLst/>
          </a:prstGeom>
          <a:ln w="381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9991114" y="4609366"/>
            <a:ext cx="0" cy="783346"/>
          </a:xfrm>
          <a:prstGeom prst="line">
            <a:avLst/>
          </a:prstGeom>
          <a:ln w="38100"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296822" y="63964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第三次创业还未失败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712903" y="235189"/>
            <a:ext cx="6132352" cy="6598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400" dirty="0" smtClean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2009</a:t>
            </a:r>
            <a:r>
              <a:rPr lang="zh-CN" altLang="en-US" sz="2400" dirty="0" smtClean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年筹建了南京大学智能软件工程实验室</a:t>
            </a:r>
            <a:endParaRPr lang="zh-CN" altLang="en-US" sz="2400" dirty="0">
              <a:solidFill>
                <a:schemeClr val="accent5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7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屏幕录制 2018-11-23 下午5.20.56">
            <a:hlinkClick r:id="" action="ppaction://media"/>
            <a:extLst>
              <a:ext uri="{FF2B5EF4-FFF2-40B4-BE49-F238E27FC236}">
                <a16:creationId xmlns:a16="http://schemas.microsoft.com/office/drawing/2014/main" id="{E905B8AF-3B5B-8540-9427-7096DA6D8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1849" y="311728"/>
            <a:ext cx="5307144" cy="6234545"/>
          </a:xfrm>
          <a:prstGeom prst="rect">
            <a:avLst/>
          </a:prstGeom>
          <a:ln w="38100">
            <a:solidFill>
              <a:srgbClr val="9DC3E6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53950" y="247436"/>
            <a:ext cx="4238835" cy="1325563"/>
          </a:xfrm>
        </p:spPr>
        <p:txBody>
          <a:bodyPr/>
          <a:lstStyle/>
          <a:p>
            <a:r>
              <a:rPr lang="zh-CN" altLang="en-US" sz="3600" b="1" dirty="0"/>
              <a:t>用户协作</a:t>
            </a:r>
            <a:r>
              <a:rPr lang="zh-CN" altLang="en-US" sz="3600" b="1" dirty="0" smtClean="0"/>
              <a:t>过程</a:t>
            </a:r>
            <a:endParaRPr lang="zh-CN" altLang="en-US" sz="3600" b="1" dirty="0"/>
          </a:p>
        </p:txBody>
      </p:sp>
      <p:sp>
        <p:nvSpPr>
          <p:cNvPr id="6" name="矩形 5"/>
          <p:cNvSpPr/>
          <p:nvPr/>
        </p:nvSpPr>
        <p:spPr>
          <a:xfrm>
            <a:off x="648174" y="1725786"/>
            <a:ext cx="406464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buSzPct val="100000"/>
            </a:pPr>
            <a:r>
              <a:rPr lang="zh-CN" altLang="en-US" sz="2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比赛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时间：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16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  <a:endParaRPr lang="en-US" altLang="zh-CN" sz="240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defTabSz="914377">
              <a:buSzPct val="100000"/>
            </a:pP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累计为</a:t>
            </a:r>
            <a:r>
              <a:rPr lang="zh-CN" altLang="en-US" sz="4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440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en-US" altLang="zh-CN" sz="4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小时（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</a:t>
            </a:r>
            <a:r>
              <a:rPr lang="en-US" altLang="zh-CN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-12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时）</a:t>
            </a:r>
            <a:endParaRPr lang="en-US" altLang="zh-CN" sz="240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8174" y="2837413"/>
            <a:ext cx="47224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  <a:buSzPct val="100000"/>
            </a:pP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用户之间产生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报告相互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Fork</a:t>
            </a:r>
          </a:p>
          <a:p>
            <a:pPr marL="285750" indent="-285750" defTabSz="91437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点表示一个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defTabSz="91437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大小正比于提交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数目</a:t>
            </a:r>
            <a:endParaRPr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defTabSz="91437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括号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内为该用户最后的得分。</a:t>
            </a:r>
          </a:p>
          <a:p>
            <a:pPr marL="285750" indent="-285750" defTabSz="914377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81559" y="5388335"/>
            <a:ext cx="2762099" cy="832731"/>
            <a:chOff x="879676" y="1699294"/>
            <a:chExt cx="2762099" cy="832731"/>
          </a:xfrm>
        </p:grpSpPr>
        <p:sp>
          <p:nvSpPr>
            <p:cNvPr id="9" name="矩形 8"/>
            <p:cNvSpPr/>
            <p:nvPr/>
          </p:nvSpPr>
          <p:spPr>
            <a:xfrm>
              <a:off x="879676" y="1700161"/>
              <a:ext cx="19213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>
                <a:lnSpc>
                  <a:spcPct val="150000"/>
                </a:lnSpc>
                <a:buSzPct val="100000"/>
              </a:pPr>
              <a:r>
                <a:rPr lang="zh-CN" altLang="en-US" sz="320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视频展示</a:t>
              </a:r>
              <a:endParaRPr lang="en-US" altLang="zh-CN" sz="320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654" y="1699294"/>
              <a:ext cx="711121" cy="832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64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" y="2105891"/>
            <a:ext cx="12191999" cy="2662879"/>
          </a:xfrm>
          <a:noFill/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2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智能化的软件工程方法</a:t>
            </a:r>
            <a:r>
              <a:rPr lang="en-US" altLang="zh-CN" sz="52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/>
            </a:r>
            <a:br>
              <a:rPr lang="en-US" altLang="zh-CN" sz="52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52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人机协同</a:t>
            </a:r>
            <a:r>
              <a:rPr lang="en-US" altLang="zh-CN" sz="52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52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人人协同</a:t>
            </a:r>
            <a:endParaRPr lang="zh-CN" altLang="en-US" sz="5200" b="1" dirty="0">
              <a:solidFill>
                <a:srgbClr val="136FB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558" y="98153"/>
            <a:ext cx="1001117" cy="10652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33" y="5926047"/>
            <a:ext cx="2697751" cy="5484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1" y="117800"/>
            <a:ext cx="929874" cy="11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17831" y="1427243"/>
            <a:ext cx="1482780" cy="5026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技术框架</a:t>
            </a:r>
          </a:p>
        </p:txBody>
      </p:sp>
      <p:pic>
        <p:nvPicPr>
          <p:cNvPr id="4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0860" y="1946652"/>
            <a:ext cx="8702269" cy="42001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60505" y="3437088"/>
            <a:ext cx="1226503" cy="23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906" b="1" i="1" dirty="0">
                <a:solidFill>
                  <a:srgbClr val="FF0000"/>
                </a:solidFill>
              </a:rPr>
              <a:t>Challenge 1</a:t>
            </a:r>
            <a:endParaRPr lang="zh-CN" altLang="en-US" sz="906" b="1" i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76384" y="1624780"/>
            <a:ext cx="4684944" cy="23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906" b="1" i="1" dirty="0">
                <a:solidFill>
                  <a:srgbClr val="FF0000"/>
                </a:solidFill>
              </a:rPr>
              <a:t>Foundation of CTRAS: Distance Calculation</a:t>
            </a:r>
            <a:endParaRPr lang="zh-CN" altLang="en-US" sz="906" b="1" i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4350" y="5837328"/>
            <a:ext cx="1760844" cy="23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906" b="1" i="1" dirty="0">
                <a:solidFill>
                  <a:srgbClr val="FF0000"/>
                </a:solidFill>
              </a:rPr>
              <a:t>Challenge 2</a:t>
            </a:r>
            <a:endParaRPr lang="zh-CN" altLang="en-US" sz="906" b="1" i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26556" y="4523192"/>
            <a:ext cx="1365494" cy="23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906" b="1" i="1" dirty="0">
                <a:solidFill>
                  <a:srgbClr val="FF0000"/>
                </a:solidFill>
              </a:rPr>
              <a:t>Challenge 3</a:t>
            </a:r>
            <a:endParaRPr lang="zh-CN" altLang="en-US" sz="906" b="1" i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402941"/>
            <a:ext cx="1219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Yang Feng, James A. Jones,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Yuying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Zhenyu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Chen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 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Summarizing Crowdsourced Test </a:t>
            </a:r>
            <a:r>
              <a:rPr lang="zh-CN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submit to ICSE 2019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面向群体智能的</a:t>
            </a:r>
            <a:r>
              <a:rPr lang="zh-CN" altLang="en-US" b="1" dirty="0" smtClean="0"/>
              <a:t>测试报告</a:t>
            </a:r>
            <a:r>
              <a:rPr lang="zh-CN" altLang="en-US" b="1" dirty="0"/>
              <a:t>自动化</a:t>
            </a:r>
            <a:r>
              <a:rPr lang="zh-CN" altLang="en-US" b="1" dirty="0" smtClean="0"/>
              <a:t>分析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7071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面向群体智能</a:t>
            </a:r>
            <a:r>
              <a:rPr lang="zh-CN" altLang="en-US" b="1" dirty="0" smtClean="0"/>
              <a:t>的</a:t>
            </a:r>
            <a:r>
              <a:rPr lang="en-US" altLang="zh-CN" b="1" dirty="0" smtClean="0"/>
              <a:t>Bug</a:t>
            </a:r>
            <a:r>
              <a:rPr lang="zh-CN" altLang="en-US" b="1" dirty="0" smtClean="0"/>
              <a:t>截屏文本自动生成</a:t>
            </a:r>
            <a:endParaRPr lang="zh-CN" altLang="en-US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3" y="1235481"/>
            <a:ext cx="4422818" cy="551995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92922" y="2212676"/>
            <a:ext cx="12419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026ABB"/>
                </a:solidFill>
                <a:latin typeface="Broadway" panose="04040905080B02020502" pitchFamily="82" charset="0"/>
              </a:rPr>
              <a:t>01</a:t>
            </a:r>
            <a:endParaRPr lang="zh-CN" altLang="en-US" sz="6600" dirty="0">
              <a:solidFill>
                <a:srgbClr val="026ABB"/>
              </a:solidFill>
              <a:latin typeface="Broadway" panose="04040905080B02020502" pitchFamily="82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96813" y="2385635"/>
            <a:ext cx="471355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选定模型： 采用经典的</a:t>
            </a:r>
            <a:r>
              <a:rPr lang="en-US" altLang="zh-CN" sz="2400" dirty="0" err="1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en-US" altLang="zh-CN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/im2txt</a:t>
            </a:r>
            <a:r>
              <a:rPr lang="zh-CN" altLang="en-US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模型进行实验</a:t>
            </a:r>
            <a:endParaRPr lang="zh-CN" altLang="en-US" sz="2400" dirty="0">
              <a:solidFill>
                <a:srgbClr val="026A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92922" y="3623944"/>
            <a:ext cx="14242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026ABB"/>
                </a:solidFill>
                <a:latin typeface="Broadway" panose="04040905080B02020502" pitchFamily="82" charset="0"/>
              </a:rPr>
              <a:t>02</a:t>
            </a:r>
            <a:endParaRPr lang="zh-CN" altLang="en-US" sz="6600" dirty="0">
              <a:solidFill>
                <a:srgbClr val="026ABB"/>
              </a:solidFill>
              <a:latin typeface="Broadway" panose="04040905080B02020502" pitchFamily="8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96813" y="3798140"/>
            <a:ext cx="51330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数据集： 采用</a:t>
            </a:r>
            <a:r>
              <a:rPr lang="zh-CN" altLang="en-US" sz="2400" dirty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工业界</a:t>
            </a:r>
            <a:r>
              <a:rPr lang="zh-CN" altLang="en-US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测试数据集</a:t>
            </a:r>
            <a:endParaRPr lang="en-US" altLang="zh-CN" sz="2400" dirty="0" smtClean="0">
              <a:solidFill>
                <a:srgbClr val="026A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总共包含</a:t>
            </a:r>
            <a:r>
              <a:rPr lang="en-US" altLang="zh-CN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35480</a:t>
            </a:r>
            <a:r>
              <a:rPr lang="zh-CN" altLang="en-US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image-caption</a:t>
            </a:r>
            <a:r>
              <a:rPr lang="zh-CN" altLang="en-US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endParaRPr lang="zh-CN" altLang="en-US" sz="2400" dirty="0">
              <a:solidFill>
                <a:srgbClr val="026A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92922" y="5035212"/>
            <a:ext cx="14629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026ABB"/>
                </a:solidFill>
                <a:latin typeface="Broadway" panose="04040905080B02020502" pitchFamily="82" charset="0"/>
              </a:rPr>
              <a:t>03</a:t>
            </a:r>
            <a:endParaRPr lang="zh-CN" altLang="en-US" sz="6600" dirty="0">
              <a:solidFill>
                <a:srgbClr val="026ABB"/>
              </a:solidFill>
              <a:latin typeface="Broadway" panose="04040905080B02020502" pitchFamily="8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96813" y="5353258"/>
            <a:ext cx="403034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50w</a:t>
            </a:r>
            <a:r>
              <a:rPr lang="zh-CN" altLang="en-US" sz="2400" dirty="0" smtClean="0">
                <a:solidFill>
                  <a:srgbClr val="026A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次迭代迭代训练</a:t>
            </a:r>
            <a:endParaRPr lang="zh-CN" altLang="en-US" sz="2400" dirty="0">
              <a:solidFill>
                <a:srgbClr val="026A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爆炸形 2 1"/>
          <p:cNvSpPr/>
          <p:nvPr/>
        </p:nvSpPr>
        <p:spPr>
          <a:xfrm rot="2605390">
            <a:off x="9999676" y="1397695"/>
            <a:ext cx="2231472" cy="1291905"/>
          </a:xfrm>
          <a:prstGeom prst="irregularSeal2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数据是大挑战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68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面向群体智能</a:t>
            </a:r>
            <a:r>
              <a:rPr lang="zh-CN" altLang="en-US" b="1" dirty="0" smtClean="0"/>
              <a:t>的测试自动回放</a:t>
            </a:r>
            <a:endParaRPr lang="zh-CN" altLang="en-US" b="1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CB27D44-BE94-F648-9168-70FA64694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8" y="2031243"/>
            <a:ext cx="6033199" cy="33108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12E68990-1761-9B42-9312-6F7AC20BA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97" y="2031243"/>
            <a:ext cx="5858877" cy="33108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0" y="5721674"/>
            <a:ext cx="12191999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基于日志的轻量级测试自动回放</a:t>
            </a:r>
            <a:endParaRPr lang="zh-CN" altLang="en-US" sz="3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395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8222" r="22706" b="3811"/>
          <a:stretch/>
        </p:blipFill>
        <p:spPr>
          <a:xfrm>
            <a:off x="576445" y="2447678"/>
            <a:ext cx="4617424" cy="4229234"/>
          </a:xfrm>
          <a:prstGeom prst="round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4950" y="1317073"/>
            <a:ext cx="49303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spcBef>
                <a:spcPts val="1200"/>
              </a:spcBef>
              <a:spcAft>
                <a:spcPts val="1800"/>
              </a:spcAft>
              <a:buSzPct val="100000"/>
            </a:pPr>
            <a:r>
              <a:rPr lang="zh-CN" altLang="en-US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耗时 </a:t>
            </a:r>
            <a:r>
              <a:rPr lang="en-US" altLang="zh-CN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 </a:t>
            </a:r>
            <a:r>
              <a:rPr lang="zh-CN" altLang="en-US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小时 </a:t>
            </a:r>
            <a:r>
              <a:rPr lang="en-US" altLang="zh-CN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38 </a:t>
            </a:r>
            <a:r>
              <a:rPr lang="zh-CN" altLang="en-US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</a:t>
            </a:r>
            <a:r>
              <a:rPr lang="en-US" altLang="zh-CN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范治宇首次超过所有机器</a:t>
            </a:r>
            <a:endParaRPr lang="en-US" altLang="zh-CN" sz="32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53950" y="247437"/>
            <a:ext cx="10515600" cy="1119970"/>
          </a:xfrm>
        </p:spPr>
        <p:txBody>
          <a:bodyPr/>
          <a:lstStyle/>
          <a:p>
            <a:r>
              <a:rPr lang="en-US" altLang="zh-CN" b="1" dirty="0"/>
              <a:t>2018</a:t>
            </a:r>
            <a:r>
              <a:rPr lang="zh-CN" altLang="en-US" b="1" dirty="0"/>
              <a:t>软件测试人机</a:t>
            </a:r>
            <a:r>
              <a:rPr lang="zh-CN" altLang="en-US" b="1" dirty="0" smtClean="0"/>
              <a:t>大战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6320274" y="1326861"/>
            <a:ext cx="49303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spcBef>
                <a:spcPts val="1200"/>
              </a:spcBef>
              <a:spcAft>
                <a:spcPts val="1800"/>
              </a:spcAft>
              <a:buSzPct val="100000"/>
            </a:pPr>
            <a:r>
              <a:rPr lang="en-US" altLang="zh-CN" sz="3200" b="1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WebIDE</a:t>
            </a:r>
            <a:r>
              <a:rPr lang="zh-CN" altLang="en-US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的普及，便于</a:t>
            </a:r>
            <a:r>
              <a:rPr lang="en-US" altLang="zh-CN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sz="3200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32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人机协同和人人协同编码</a:t>
            </a:r>
            <a:endParaRPr lang="en-US" altLang="zh-CN" sz="3200" b="1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69" y="2446830"/>
            <a:ext cx="6473997" cy="42300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335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l="32079" t="3820" r="31383" b="47855"/>
          <a:stretch/>
        </p:blipFill>
        <p:spPr>
          <a:xfrm>
            <a:off x="2067583" y="2768002"/>
            <a:ext cx="793487" cy="759483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2067581" y="2456011"/>
            <a:ext cx="2590120" cy="1309255"/>
          </a:xfrm>
          <a:prstGeom prst="rect">
            <a:avLst/>
          </a:prstGeom>
          <a:noFill/>
          <a:ln w="6350">
            <a:solidFill>
              <a:srgbClr val="0076C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610994" y="1988574"/>
            <a:ext cx="2457359" cy="2087871"/>
            <a:chOff x="5187390" y="1478869"/>
            <a:chExt cx="3511645" cy="2949548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0584" y="2446420"/>
              <a:ext cx="1362076" cy="1343025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5187390" y="1478869"/>
              <a:ext cx="3511645" cy="2949548"/>
            </a:xfrm>
            <a:prstGeom prst="rect">
              <a:avLst/>
            </a:prstGeom>
            <a:noFill/>
            <a:ln w="6350">
              <a:solidFill>
                <a:srgbClr val="0076C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4"/>
            <a:srcRect l="13907" r="15105"/>
            <a:stretch/>
          </p:blipFill>
          <p:spPr>
            <a:xfrm>
              <a:off x="7435852" y="3167229"/>
              <a:ext cx="1065540" cy="1127016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5"/>
            <a:srcRect b="4061"/>
            <a:stretch/>
          </p:blipFill>
          <p:spPr>
            <a:xfrm>
              <a:off x="7326866" y="1642569"/>
              <a:ext cx="1054279" cy="1011466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47" y="2644109"/>
            <a:ext cx="1021556" cy="1007269"/>
          </a:xfrm>
          <a:prstGeom prst="rect">
            <a:avLst/>
          </a:prstGeom>
        </p:spPr>
      </p:pic>
      <p:cxnSp>
        <p:nvCxnSpPr>
          <p:cNvPr id="21" name="直接箭头连接符 20"/>
          <p:cNvCxnSpPr>
            <a:stCxn id="15" idx="3"/>
            <a:endCxn id="18" idx="1"/>
          </p:cNvCxnSpPr>
          <p:nvPr/>
        </p:nvCxnSpPr>
        <p:spPr>
          <a:xfrm>
            <a:off x="2861071" y="3147745"/>
            <a:ext cx="775076" cy="1"/>
          </a:xfrm>
          <a:prstGeom prst="straightConnector1">
            <a:avLst/>
          </a:prstGeom>
          <a:ln w="19050">
            <a:solidFill>
              <a:srgbClr val="026ABB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8" idx="3"/>
            <a:endCxn id="26" idx="1"/>
          </p:cNvCxnSpPr>
          <p:nvPr/>
        </p:nvCxnSpPr>
        <p:spPr>
          <a:xfrm>
            <a:off x="4657703" y="3147744"/>
            <a:ext cx="2263428" cy="1059"/>
          </a:xfrm>
          <a:prstGeom prst="straightConnector1">
            <a:avLst/>
          </a:prstGeom>
          <a:ln w="19050">
            <a:solidFill>
              <a:srgbClr val="026ABB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607" y="4354447"/>
            <a:ext cx="668840" cy="88641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7"/>
          <a:srcRect l="15259" r="15519"/>
          <a:stretch/>
        </p:blipFill>
        <p:spPr>
          <a:xfrm>
            <a:off x="4365811" y="4354446"/>
            <a:ext cx="583780" cy="843344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33" idx="0"/>
            <a:endCxn id="18" idx="2"/>
          </p:cNvCxnSpPr>
          <p:nvPr/>
        </p:nvCxnSpPr>
        <p:spPr>
          <a:xfrm flipV="1">
            <a:off x="3583029" y="3651378"/>
            <a:ext cx="563897" cy="703068"/>
          </a:xfrm>
          <a:prstGeom prst="straightConnector1">
            <a:avLst/>
          </a:prstGeom>
          <a:ln w="19050">
            <a:solidFill>
              <a:srgbClr val="026ABB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4" idx="0"/>
            <a:endCxn id="18" idx="2"/>
          </p:cNvCxnSpPr>
          <p:nvPr/>
        </p:nvCxnSpPr>
        <p:spPr>
          <a:xfrm flipH="1" flipV="1">
            <a:off x="4146925" y="3651378"/>
            <a:ext cx="510777" cy="703068"/>
          </a:xfrm>
          <a:prstGeom prst="straightConnector1">
            <a:avLst/>
          </a:prstGeom>
          <a:ln w="19050">
            <a:solidFill>
              <a:srgbClr val="026ABB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172626" y="3822528"/>
            <a:ext cx="54335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2039043" y="4522202"/>
            <a:ext cx="1300870" cy="508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iOS</a:t>
            </a:r>
            <a:b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Crowd-Testing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897942" y="4543737"/>
            <a:ext cx="1300870" cy="508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Android</a:t>
            </a:r>
            <a:b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Crowd-Testing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000110" y="3248422"/>
            <a:ext cx="1288559" cy="508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Hybrid Testing</a:t>
            </a:r>
          </a:p>
          <a:p>
            <a:pPr algn="ctr"/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Server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843695" y="4116378"/>
            <a:ext cx="207113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Automation Testing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179628" y="2191140"/>
            <a:ext cx="1166730" cy="508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Android</a:t>
            </a:r>
          </a:p>
          <a:p>
            <a:pPr algn="ctr"/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Auto-Testing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9216060" y="3381766"/>
            <a:ext cx="1166730" cy="508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iOS</a:t>
            </a:r>
          </a:p>
          <a:p>
            <a:pPr algn="ctr"/>
            <a:r>
              <a:rPr lang="en-US" altLang="zh-CN" sz="135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Auto-Testing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067582" y="5560089"/>
            <a:ext cx="3566765" cy="152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305014" y="4745021"/>
            <a:ext cx="3917377" cy="163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172475" y="5597382"/>
            <a:ext cx="353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Hybrid Testing using </a:t>
            </a:r>
            <a:r>
              <a:rPr lang="en-US" altLang="zh-CN" dirty="0" err="1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Web&amp;Apps</a:t>
            </a:r>
            <a:endParaRPr lang="zh-CN" altLang="en-US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588965" y="4768081"/>
            <a:ext cx="353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Hybrid Testing by Auto &amp; Crowd</a:t>
            </a:r>
            <a:endParaRPr lang="zh-CN" altLang="en-US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面向移动应用的人</a:t>
            </a:r>
            <a:r>
              <a:rPr lang="zh-CN" altLang="en-US" b="1" dirty="0"/>
              <a:t>机</a:t>
            </a:r>
            <a:r>
              <a:rPr lang="zh-CN" altLang="en-US" b="1" dirty="0" smtClean="0"/>
              <a:t>协同智能化测试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0" y="6258570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国家自然科学基金项目：基于可理解信息融合的人机协同移动应用测试研究（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61802171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房春荣，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2019-2021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7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 smtClean="0"/>
              <a:t>自动化软件测试发展路线</a:t>
            </a:r>
            <a:endParaRPr lang="zh-CN" altLang="en-US" sz="4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607508" y="1953107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</a:t>
            </a:r>
            <a:r>
              <a:rPr lang="zh-CN" altLang="en-US" sz="3200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步骤的自动化</a:t>
            </a:r>
            <a:endParaRPr lang="zh-CN" altLang="en-US" sz="3200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39" y="1846723"/>
            <a:ext cx="757028" cy="7570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07508" y="368569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</a:t>
            </a:r>
            <a:r>
              <a:rPr lang="zh-CN" altLang="en-US" sz="3200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确定步骤的自动化</a:t>
            </a:r>
            <a:endParaRPr lang="zh-CN" altLang="en-US" sz="3200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55" y="3561560"/>
            <a:ext cx="916004" cy="9160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07508" y="548839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具有学习能力的自动化</a:t>
            </a:r>
            <a:endParaRPr lang="zh-CN" altLang="en-US" sz="3200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00" y="5206570"/>
            <a:ext cx="1794794" cy="1007604"/>
          </a:xfrm>
          <a:prstGeom prst="rect">
            <a:avLst/>
          </a:prstGeom>
        </p:spPr>
      </p:pic>
      <p:sp>
        <p:nvSpPr>
          <p:cNvPr id="23" name="等腰三角形 22"/>
          <p:cNvSpPr/>
          <p:nvPr/>
        </p:nvSpPr>
        <p:spPr>
          <a:xfrm flipV="1">
            <a:off x="4250648" y="3010812"/>
            <a:ext cx="1932303" cy="24349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V="1">
            <a:off x="4250648" y="4805137"/>
            <a:ext cx="1932303" cy="24349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>
            <a:off x="9102055" y="2021747"/>
            <a:ext cx="536895" cy="38924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994227" y="1953107"/>
            <a:ext cx="1671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rgbClr val="026AB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工程应用</a:t>
            </a:r>
            <a:endParaRPr lang="zh-CN" altLang="en-US" sz="4800" dirty="0">
              <a:solidFill>
                <a:srgbClr val="026AB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94227" y="4062454"/>
            <a:ext cx="16716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rgbClr val="026AB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测试大赛</a:t>
            </a:r>
            <a:endParaRPr lang="zh-CN" altLang="en-US" sz="4800" dirty="0">
              <a:solidFill>
                <a:srgbClr val="026AB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5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" y="2105891"/>
            <a:ext cx="12191999" cy="2662879"/>
          </a:xfrm>
          <a:noFill/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2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智能软件的工程化</a:t>
            </a:r>
            <a:r>
              <a:rPr lang="en-US" altLang="zh-CN" sz="52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/>
            </a:r>
            <a:br>
              <a:rPr lang="en-US" altLang="zh-CN" sz="52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52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针对智能软件特征重新定义工程化方法</a:t>
            </a:r>
            <a:endParaRPr lang="zh-CN" altLang="en-US" sz="5200" b="1" dirty="0">
              <a:solidFill>
                <a:srgbClr val="136FB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558" y="182043"/>
            <a:ext cx="1001117" cy="10652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33" y="5926047"/>
            <a:ext cx="2697751" cy="5484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3" y="226857"/>
            <a:ext cx="1098995" cy="13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4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智能软件的</a:t>
            </a:r>
            <a:r>
              <a:rPr lang="en-US" altLang="zh-CN" b="1" dirty="0" smtClean="0"/>
              <a:t>Bug</a:t>
            </a:r>
            <a:r>
              <a:rPr lang="zh-CN" altLang="en-US" b="1" dirty="0" smtClean="0"/>
              <a:t>是什么？</a:t>
            </a:r>
            <a:endParaRPr lang="zh-CN" altLang="en-US" b="1" dirty="0"/>
          </a:p>
        </p:txBody>
      </p:sp>
      <p:sp>
        <p:nvSpPr>
          <p:cNvPr id="17" name="矩形 16"/>
          <p:cNvSpPr/>
          <p:nvPr/>
        </p:nvSpPr>
        <p:spPr>
          <a:xfrm>
            <a:off x="369116" y="5680036"/>
            <a:ext cx="11476139" cy="5810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删除少部分元素（代码）难以影响输出结果且反而可能提高了系统泛化能力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timgsa.baidu.com/timg?image&amp;quality=80&amp;size=b9999_10000&amp;sec=1543057234277&amp;di=8acc18451b08c1f5e2800d272c4737d8&amp;imgtype=0&amp;src=http%3A%2F%2F5b0988e595225.cdn.sohucs.com%2Fimages%2F20180827%2F73a5b6302a4e49349bd7d846b5d9f046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70" y="2522836"/>
            <a:ext cx="2869035" cy="285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圆角矩形 18"/>
          <p:cNvSpPr/>
          <p:nvPr/>
        </p:nvSpPr>
        <p:spPr>
          <a:xfrm rot="1818862">
            <a:off x="10276141" y="447774"/>
            <a:ext cx="1771562" cy="7898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以深度学习系统为例</a:t>
            </a:r>
            <a:endParaRPr lang="zh-CN" altLang="en-US" sz="2000" dirty="0">
              <a:solidFill>
                <a:srgbClr val="136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43816" y="1837854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Dropout</a:t>
            </a:r>
            <a:endParaRPr lang="zh-CN" altLang="en-US" sz="3200" dirty="0">
              <a:solidFill>
                <a:srgbClr val="0076CB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02" y="1843432"/>
            <a:ext cx="6471680" cy="37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1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cs typeface="Times New Roman" pitchFamily="18" charset="0"/>
              </a:rPr>
              <a:t>机器学习</a:t>
            </a:r>
            <a:r>
              <a:rPr lang="zh-CN" altLang="en-US" b="1" dirty="0">
                <a:cs typeface="Times New Roman" pitchFamily="18" charset="0"/>
              </a:rPr>
              <a:t>驱动</a:t>
            </a:r>
            <a:r>
              <a:rPr lang="zh-CN" altLang="en-US" b="1" dirty="0" smtClean="0">
                <a:cs typeface="Times New Roman" pitchFamily="18" charset="0"/>
              </a:rPr>
              <a:t>测试</a:t>
            </a:r>
            <a:r>
              <a:rPr lang="zh-CN" altLang="en-US" b="1" dirty="0">
                <a:cs typeface="Times New Roman" pitchFamily="18" charset="0"/>
              </a:rPr>
              <a:t>优化</a:t>
            </a:r>
            <a:endParaRPr lang="zh-CN" altLang="en-US" b="1" dirty="0" smtClean="0">
              <a:cs typeface="Times New Roman" pitchFamily="18" charset="0"/>
            </a:endParaRPr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6954212" y="3140044"/>
            <a:ext cx="2000250" cy="785812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Software</a:t>
            </a:r>
          </a:p>
        </p:txBody>
      </p:sp>
      <p:sp>
        <p:nvSpPr>
          <p:cNvPr id="10244" name="AutoShape 8"/>
          <p:cNvSpPr>
            <a:spLocks noChangeArrowheads="1"/>
          </p:cNvSpPr>
          <p:nvPr/>
        </p:nvSpPr>
        <p:spPr bwMode="auto">
          <a:xfrm>
            <a:off x="2729183" y="1931322"/>
            <a:ext cx="2357437" cy="78581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Behavior Features</a:t>
            </a:r>
          </a:p>
        </p:txBody>
      </p:sp>
      <p:sp>
        <p:nvSpPr>
          <p:cNvPr id="10245" name="AutoShape 8"/>
          <p:cNvSpPr>
            <a:spLocks noChangeArrowheads="1"/>
          </p:cNvSpPr>
          <p:nvPr/>
        </p:nvSpPr>
        <p:spPr bwMode="auto">
          <a:xfrm>
            <a:off x="2770457" y="3145759"/>
            <a:ext cx="2286000" cy="785812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Distances</a:t>
            </a:r>
          </a:p>
        </p:txBody>
      </p:sp>
      <p:sp>
        <p:nvSpPr>
          <p:cNvPr id="10246" name="AutoShape 8"/>
          <p:cNvSpPr>
            <a:spLocks noChangeArrowheads="1"/>
          </p:cNvSpPr>
          <p:nvPr/>
        </p:nvSpPr>
        <p:spPr bwMode="auto">
          <a:xfrm>
            <a:off x="2800620" y="4387184"/>
            <a:ext cx="2214563" cy="785812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Clustering……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247" name="AutoShape 8"/>
          <p:cNvSpPr>
            <a:spLocks noChangeArrowheads="1"/>
          </p:cNvSpPr>
          <p:nvPr/>
        </p:nvSpPr>
        <p:spPr bwMode="auto">
          <a:xfrm>
            <a:off x="2800620" y="5693697"/>
            <a:ext cx="2214563" cy="78581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Sampling</a:t>
            </a:r>
          </a:p>
        </p:txBody>
      </p:sp>
      <p:cxnSp>
        <p:nvCxnSpPr>
          <p:cNvPr id="12" name="AutoShape 19"/>
          <p:cNvCxnSpPr>
            <a:cxnSpLocks noChangeShapeType="1"/>
            <a:stCxn id="10244" idx="2"/>
            <a:endCxn id="10245" idx="0"/>
          </p:cNvCxnSpPr>
          <p:nvPr/>
        </p:nvCxnSpPr>
        <p:spPr bwMode="auto">
          <a:xfrm>
            <a:off x="3907902" y="2717135"/>
            <a:ext cx="5555" cy="428624"/>
          </a:xfrm>
          <a:prstGeom prst="straightConnector1">
            <a:avLst/>
          </a:prstGeom>
          <a:noFill/>
          <a:ln w="38100">
            <a:solidFill>
              <a:srgbClr val="9DC3E6"/>
            </a:solidFill>
            <a:miter lim="800000"/>
            <a:headEnd/>
            <a:tailEnd type="arrow" w="med" len="med"/>
          </a:ln>
        </p:spPr>
      </p:cxnSp>
      <p:cxnSp>
        <p:nvCxnSpPr>
          <p:cNvPr id="19" name="AutoShape 19"/>
          <p:cNvCxnSpPr>
            <a:cxnSpLocks noChangeShapeType="1"/>
            <a:stCxn id="10246" idx="2"/>
            <a:endCxn id="10247" idx="0"/>
          </p:cNvCxnSpPr>
          <p:nvPr/>
        </p:nvCxnSpPr>
        <p:spPr bwMode="auto">
          <a:xfrm>
            <a:off x="3907902" y="5172996"/>
            <a:ext cx="0" cy="520701"/>
          </a:xfrm>
          <a:prstGeom prst="straightConnector1">
            <a:avLst/>
          </a:prstGeom>
          <a:noFill/>
          <a:ln w="38100">
            <a:solidFill>
              <a:srgbClr val="9DC3E6"/>
            </a:solidFill>
            <a:miter lim="800000"/>
            <a:headEnd/>
            <a:tailEnd type="arrow" w="med" len="med"/>
          </a:ln>
        </p:spPr>
      </p:cxnSp>
      <p:cxnSp>
        <p:nvCxnSpPr>
          <p:cNvPr id="31" name="AutoShape 19"/>
          <p:cNvCxnSpPr>
            <a:cxnSpLocks noChangeShapeType="1"/>
            <a:stCxn id="55" idx="2"/>
            <a:endCxn id="4" idx="0"/>
          </p:cNvCxnSpPr>
          <p:nvPr/>
        </p:nvCxnSpPr>
        <p:spPr bwMode="auto">
          <a:xfrm>
            <a:off x="7954337" y="2717135"/>
            <a:ext cx="0" cy="422909"/>
          </a:xfrm>
          <a:prstGeom prst="straightConnector1">
            <a:avLst/>
          </a:prstGeom>
          <a:noFill/>
          <a:ln w="38100">
            <a:solidFill>
              <a:srgbClr val="9DC3E6"/>
            </a:solidFill>
            <a:miter lim="800000"/>
            <a:headEnd/>
            <a:tailEnd type="arrow" w="med" len="med"/>
          </a:ln>
        </p:spPr>
      </p:cxn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6954212" y="4387184"/>
            <a:ext cx="2000250" cy="785812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Test Data</a:t>
            </a:r>
          </a:p>
        </p:txBody>
      </p:sp>
      <p:cxnSp>
        <p:nvCxnSpPr>
          <p:cNvPr id="35" name="AutoShape 19"/>
          <p:cNvCxnSpPr>
            <a:cxnSpLocks noChangeShapeType="1"/>
            <a:stCxn id="10245" idx="3"/>
            <a:endCxn id="32" idx="1"/>
          </p:cNvCxnSpPr>
          <p:nvPr/>
        </p:nvCxnSpPr>
        <p:spPr bwMode="auto">
          <a:xfrm>
            <a:off x="5056457" y="3538665"/>
            <a:ext cx="1897755" cy="1241425"/>
          </a:xfrm>
          <a:prstGeom prst="straightConnector1">
            <a:avLst/>
          </a:prstGeom>
          <a:noFill/>
          <a:ln w="38100">
            <a:solidFill>
              <a:srgbClr val="9DC3E6"/>
            </a:solidFill>
            <a:miter lim="800000"/>
            <a:headEnd/>
            <a:tailEnd type="arrow" w="med" len="med"/>
          </a:ln>
        </p:spPr>
      </p:cxnSp>
      <p:cxnSp>
        <p:nvCxnSpPr>
          <p:cNvPr id="39" name="AutoShape 19"/>
          <p:cNvCxnSpPr>
            <a:cxnSpLocks noChangeShapeType="1"/>
            <a:stCxn id="10246" idx="3"/>
            <a:endCxn id="32" idx="1"/>
          </p:cNvCxnSpPr>
          <p:nvPr/>
        </p:nvCxnSpPr>
        <p:spPr bwMode="auto">
          <a:xfrm>
            <a:off x="5015183" y="4780090"/>
            <a:ext cx="1939029" cy="0"/>
          </a:xfrm>
          <a:prstGeom prst="straightConnector1">
            <a:avLst/>
          </a:prstGeom>
          <a:noFill/>
          <a:ln w="38100">
            <a:solidFill>
              <a:srgbClr val="9DC3E6"/>
            </a:solidFill>
            <a:miter lim="800000"/>
            <a:headEnd/>
            <a:tailEnd type="arrow" w="med" len="med"/>
          </a:ln>
        </p:spPr>
      </p:cxnSp>
      <p:cxnSp>
        <p:nvCxnSpPr>
          <p:cNvPr id="42" name="AutoShape 19"/>
          <p:cNvCxnSpPr>
            <a:cxnSpLocks noChangeShapeType="1"/>
            <a:stCxn id="10247" idx="3"/>
            <a:endCxn id="32" idx="1"/>
          </p:cNvCxnSpPr>
          <p:nvPr/>
        </p:nvCxnSpPr>
        <p:spPr bwMode="auto">
          <a:xfrm flipV="1">
            <a:off x="5015183" y="4780090"/>
            <a:ext cx="1939029" cy="1306514"/>
          </a:xfrm>
          <a:prstGeom prst="straightConnector1">
            <a:avLst/>
          </a:prstGeom>
          <a:noFill/>
          <a:ln w="38100">
            <a:solidFill>
              <a:srgbClr val="9DC3E6"/>
            </a:solidFill>
            <a:miter lim="800000"/>
            <a:headEnd/>
            <a:tailEnd type="arrow" w="med" len="med"/>
          </a:ln>
        </p:spPr>
      </p:cxnSp>
      <p:sp>
        <p:nvSpPr>
          <p:cNvPr id="55" name="AutoShape 8"/>
          <p:cNvSpPr>
            <a:spLocks noChangeArrowheads="1"/>
          </p:cNvSpPr>
          <p:nvPr/>
        </p:nvSpPr>
        <p:spPr bwMode="auto">
          <a:xfrm>
            <a:off x="6954212" y="1931322"/>
            <a:ext cx="2000250" cy="78581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Analysis</a:t>
            </a:r>
          </a:p>
        </p:txBody>
      </p:sp>
      <p:cxnSp>
        <p:nvCxnSpPr>
          <p:cNvPr id="63" name="AutoShape 19"/>
          <p:cNvCxnSpPr>
            <a:cxnSpLocks noChangeShapeType="1"/>
            <a:stCxn id="4" idx="1"/>
            <a:endCxn id="10244" idx="3"/>
          </p:cNvCxnSpPr>
          <p:nvPr/>
        </p:nvCxnSpPr>
        <p:spPr bwMode="auto">
          <a:xfrm flipH="1" flipV="1">
            <a:off x="5086620" y="2324229"/>
            <a:ext cx="1867592" cy="1208721"/>
          </a:xfrm>
          <a:prstGeom prst="straightConnector1">
            <a:avLst/>
          </a:prstGeom>
          <a:noFill/>
          <a:ln w="38100">
            <a:solidFill>
              <a:srgbClr val="9DC3E6"/>
            </a:solidFill>
            <a:miter lim="800000"/>
            <a:headEnd/>
            <a:tailEnd type="arrow" w="med" len="med"/>
          </a:ln>
        </p:spPr>
      </p:cxnSp>
      <p:cxnSp>
        <p:nvCxnSpPr>
          <p:cNvPr id="79" name="AutoShape 19"/>
          <p:cNvCxnSpPr>
            <a:cxnSpLocks noChangeShapeType="1"/>
            <a:stCxn id="10245" idx="2"/>
            <a:endCxn id="10246" idx="0"/>
          </p:cNvCxnSpPr>
          <p:nvPr/>
        </p:nvCxnSpPr>
        <p:spPr bwMode="auto">
          <a:xfrm flipH="1">
            <a:off x="3907902" y="3931571"/>
            <a:ext cx="5555" cy="455613"/>
          </a:xfrm>
          <a:prstGeom prst="straightConnector1">
            <a:avLst/>
          </a:prstGeom>
          <a:noFill/>
          <a:ln w="38100">
            <a:solidFill>
              <a:srgbClr val="9DC3E6"/>
            </a:solidFill>
            <a:miter lim="800000"/>
            <a:headEnd/>
            <a:tailEnd type="arrow" w="med" len="med"/>
          </a:ln>
        </p:spPr>
      </p:cxnSp>
      <p:sp>
        <p:nvSpPr>
          <p:cNvPr id="2" name="左大括号 1"/>
          <p:cNvSpPr/>
          <p:nvPr/>
        </p:nvSpPr>
        <p:spPr>
          <a:xfrm>
            <a:off x="2268366" y="3495672"/>
            <a:ext cx="368710" cy="2706329"/>
          </a:xfrm>
          <a:prstGeom prst="leftBrace">
            <a:avLst>
              <a:gd name="adj1" fmla="val 8333"/>
              <a:gd name="adj2" fmla="val 47003"/>
            </a:avLst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1965" y="4538845"/>
            <a:ext cx="1415772" cy="461665"/>
          </a:xfrm>
          <a:prstGeom prst="rect">
            <a:avLst/>
          </a:prstGeom>
          <a:noFill/>
          <a:ln w="19050">
            <a:solidFill>
              <a:srgbClr val="0076CB"/>
            </a:solidFill>
            <a:prstDash val="dash"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研究重点</a:t>
            </a:r>
            <a:endParaRPr lang="zh-CN" altLang="en-US" sz="2400" b="1" dirty="0">
              <a:solidFill>
                <a:srgbClr val="0076CB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1965" y="2081026"/>
            <a:ext cx="1415772" cy="461665"/>
          </a:xfrm>
          <a:prstGeom prst="rect">
            <a:avLst/>
          </a:prstGeom>
          <a:noFill/>
          <a:ln w="19050">
            <a:solidFill>
              <a:srgbClr val="0076CB"/>
            </a:solidFill>
            <a:prstDash val="dash"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工程</a:t>
            </a:r>
            <a:r>
              <a:rPr lang="zh-CN" altLang="en-US" sz="2400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重点</a:t>
            </a:r>
            <a:endParaRPr lang="zh-CN" altLang="en-US" sz="2400" b="1" dirty="0">
              <a:solidFill>
                <a:srgbClr val="0076CB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70594" y="5606963"/>
            <a:ext cx="1415772" cy="830997"/>
          </a:xfrm>
          <a:prstGeom prst="rect">
            <a:avLst/>
          </a:prstGeom>
          <a:noFill/>
          <a:ln w="19050">
            <a:solidFill>
              <a:srgbClr val="0076CB"/>
            </a:solidFill>
            <a:prstDash val="dash"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工程应用</a:t>
            </a:r>
            <a:r>
              <a:rPr lang="en-US" altLang="zh-CN" sz="2400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/>
            </a:r>
            <a:br>
              <a:rPr lang="en-US" altLang="zh-CN" sz="2400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</a:br>
            <a:r>
              <a:rPr lang="zh-CN" altLang="en-US" sz="2400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善后工作</a:t>
            </a:r>
            <a:endParaRPr lang="zh-CN" altLang="en-US" sz="2400" b="1" dirty="0">
              <a:solidFill>
                <a:srgbClr val="0076CB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311649" y="1671263"/>
            <a:ext cx="2059656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执行路径比覆盖更具行为表征意义</a:t>
            </a:r>
            <a:endParaRPr kumimoji="1" lang="en-US" altLang="zh-CN" sz="2400" b="1" dirty="0" smtClean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执行路径同时复合了代码权重</a:t>
            </a:r>
            <a:endParaRPr kumimoji="1" lang="en-US" altLang="zh-CN" sz="2400" b="1" dirty="0" smtClean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抽样方式更具多样性和资源弹性</a:t>
            </a:r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5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013" y="2350079"/>
            <a:ext cx="6278445" cy="3054885"/>
          </a:xfrm>
          <a:prstGeom prst="rect">
            <a:avLst/>
          </a:prstGeom>
          <a:ln>
            <a:noFill/>
          </a:ln>
        </p:spPr>
      </p:pic>
      <p:sp>
        <p:nvSpPr>
          <p:cNvPr id="59" name="标题 1"/>
          <p:cNvSpPr txBox="1">
            <a:spLocks/>
          </p:cNvSpPr>
          <p:nvPr/>
        </p:nvSpPr>
        <p:spPr>
          <a:xfrm>
            <a:off x="1093100" y="4893164"/>
            <a:ext cx="1610437" cy="8788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测试数据难以直接手动构造</a:t>
            </a:r>
            <a:endParaRPr lang="zh-CN" altLang="en-US" sz="16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Courier New" panose="02070309020205020404" pitchFamily="49" charset="0"/>
            </a:endParaRPr>
          </a:p>
        </p:txBody>
      </p:sp>
      <p:sp>
        <p:nvSpPr>
          <p:cNvPr id="60" name="标题 1"/>
          <p:cNvSpPr txBox="1">
            <a:spLocks/>
          </p:cNvSpPr>
          <p:nvPr/>
        </p:nvSpPr>
        <p:spPr>
          <a:xfrm>
            <a:off x="9696807" y="4876693"/>
            <a:ext cx="1610437" cy="8788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测试输出结果</a:t>
            </a:r>
            <a:r>
              <a:rPr lang="en-US" altLang="zh-CN" sz="16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/>
            </a:r>
            <a:br>
              <a:rPr lang="en-US" altLang="zh-CN" sz="16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</a:br>
            <a:r>
              <a:rPr lang="zh-CN" altLang="en-US" sz="16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难以准确判断</a:t>
            </a:r>
            <a:endParaRPr lang="zh-CN" altLang="en-US" sz="16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Courier New" panose="02070309020205020404" pitchFamily="49" charset="0"/>
            </a:endParaRPr>
          </a:p>
        </p:txBody>
      </p:sp>
      <p:sp>
        <p:nvSpPr>
          <p:cNvPr id="61" name="标题 1"/>
          <p:cNvSpPr txBox="1">
            <a:spLocks/>
          </p:cNvSpPr>
          <p:nvPr/>
        </p:nvSpPr>
        <p:spPr>
          <a:xfrm>
            <a:off x="5533850" y="5241045"/>
            <a:ext cx="1610437" cy="8788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测试运算过程难以表示理解</a:t>
            </a:r>
            <a:endParaRPr lang="zh-CN" altLang="en-US" sz="16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Courier New" panose="02070309020205020404" pitchFamily="49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面向智能软件的测试准则</a:t>
            </a:r>
            <a:endParaRPr lang="zh-CN" altLang="en-US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5195091" y="1592953"/>
            <a:ext cx="2415282" cy="517060"/>
            <a:chOff x="4980942" y="1569803"/>
            <a:chExt cx="2415282" cy="517060"/>
          </a:xfrm>
        </p:grpSpPr>
        <p:sp>
          <p:nvSpPr>
            <p:cNvPr id="58" name="标题 1"/>
            <p:cNvSpPr txBox="1">
              <a:spLocks/>
            </p:cNvSpPr>
            <p:nvPr/>
          </p:nvSpPr>
          <p:spPr>
            <a:xfrm>
              <a:off x="5439509" y="1570236"/>
              <a:ext cx="1956715" cy="5161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非线性变换</a:t>
              </a:r>
              <a:endParaRPr lang="zh-CN" altLang="en-US" sz="2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942" y="1569803"/>
              <a:ext cx="517060" cy="51706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752356" y="3112641"/>
            <a:ext cx="2008174" cy="1529760"/>
            <a:chOff x="0" y="2706272"/>
            <a:chExt cx="2008174" cy="1529760"/>
          </a:xfrm>
        </p:grpSpPr>
        <p:sp>
          <p:nvSpPr>
            <p:cNvPr id="57" name="标题 1"/>
            <p:cNvSpPr txBox="1">
              <a:spLocks/>
            </p:cNvSpPr>
            <p:nvPr/>
          </p:nvSpPr>
          <p:spPr>
            <a:xfrm>
              <a:off x="1467608" y="2706272"/>
              <a:ext cx="540566" cy="1529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2400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高维输入</a:t>
              </a:r>
              <a:endParaRPr lang="zh-CN" altLang="en-US" sz="2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61552"/>
              <a:ext cx="1219200" cy="121920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9593515" y="3112641"/>
            <a:ext cx="1792113" cy="1529760"/>
            <a:chOff x="2174145" y="2706272"/>
            <a:chExt cx="1792113" cy="1529760"/>
          </a:xfrm>
        </p:grpSpPr>
        <p:sp>
          <p:nvSpPr>
            <p:cNvPr id="56" name="标题 1"/>
            <p:cNvSpPr txBox="1">
              <a:spLocks/>
            </p:cNvSpPr>
            <p:nvPr/>
          </p:nvSpPr>
          <p:spPr>
            <a:xfrm>
              <a:off x="2174145" y="2706272"/>
              <a:ext cx="540566" cy="1529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2400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低维输出</a:t>
              </a:r>
              <a:endParaRPr lang="zh-CN" altLang="en-US" sz="2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058" y="2861552"/>
              <a:ext cx="1219200" cy="1219200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/>
        </p:nvSpPr>
        <p:spPr>
          <a:xfrm>
            <a:off x="5796972" y="2201999"/>
            <a:ext cx="1199808" cy="24349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69116" y="6133042"/>
            <a:ext cx="11476139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深度学习系统：数据驱动构建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的弱控制流全变量非线性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变换大规模数值计算程序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 rot="1818862">
            <a:off x="10276141" y="447774"/>
            <a:ext cx="1771562" cy="7898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以深度学习系统为例</a:t>
            </a:r>
            <a:endParaRPr lang="zh-CN" altLang="en-US" sz="2000" dirty="0">
              <a:solidFill>
                <a:srgbClr val="136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77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372009" y="32164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神经网络编码</a:t>
            </a:r>
            <a:endParaRPr kumimoji="1" lang="zh-CN" altLang="en-US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68" y="3136896"/>
            <a:ext cx="720762" cy="7207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5898" y="40856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随机抽取测试集</a:t>
            </a:r>
            <a:endParaRPr kumimoji="1" lang="zh-CN" altLang="en-US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45" y="2931603"/>
            <a:ext cx="1131346" cy="113134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72" y="2108500"/>
            <a:ext cx="959601" cy="95960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06824" y="307886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熵度量</a:t>
            </a:r>
            <a:endParaRPr kumimoji="1" lang="zh-CN" altLang="en-US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93" y="3754961"/>
            <a:ext cx="933311" cy="93331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855" y="3775015"/>
            <a:ext cx="881484" cy="88148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666360" y="4784901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AUC</a:t>
            </a:r>
            <a:r>
              <a:rPr kumimoji="1"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统计</a:t>
            </a:r>
            <a:endParaRPr kumimoji="1" lang="zh-CN" altLang="en-US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481" y="2764830"/>
            <a:ext cx="1270000" cy="127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49498" y="2588301"/>
            <a:ext cx="1456374" cy="198917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73558" y="2189984"/>
            <a:ext cx="462362" cy="122795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90527" y="3755786"/>
            <a:ext cx="462362" cy="122795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4414">
            <a:off x="9163894" y="2464743"/>
            <a:ext cx="462362" cy="122795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9992876" y="4157906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多样性分析</a:t>
            </a:r>
            <a:endParaRPr kumimoji="1" lang="zh-CN" altLang="en-US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02" y="1979217"/>
            <a:ext cx="1167816" cy="1167816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392402" y="48392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神经网络预测</a:t>
            </a:r>
            <a:endParaRPr kumimoji="1" lang="zh-CN" altLang="en-US" b="1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90799">
            <a:off x="9211829" y="3685627"/>
            <a:ext cx="462362" cy="1227952"/>
          </a:xfrm>
          <a:prstGeom prst="rect">
            <a:avLst/>
          </a:prstGeom>
        </p:spPr>
      </p:pic>
      <p:sp>
        <p:nvSpPr>
          <p:cNvPr id="33" name="标题 2"/>
          <p:cNvSpPr txBox="1">
            <a:spLocks/>
          </p:cNvSpPr>
          <p:nvPr/>
        </p:nvSpPr>
        <p:spPr>
          <a:xfrm>
            <a:off x="953950" y="461394"/>
            <a:ext cx="10515600" cy="877465"/>
          </a:xfrm>
        </p:spPr>
        <p:txBody>
          <a:bodyPr anchor="b"/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800" b="1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面向深度学习的测试多样性度量</a:t>
            </a:r>
            <a:endParaRPr lang="zh-CN" altLang="en-US" sz="4800" b="1" dirty="0">
              <a:solidFill>
                <a:srgbClr val="136FB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38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201" y="2201998"/>
            <a:ext cx="5552467" cy="3442943"/>
          </a:xfrm>
          <a:prstGeom prst="rect">
            <a:avLst/>
          </a:prstGeom>
        </p:spPr>
      </p:pic>
      <p:sp>
        <p:nvSpPr>
          <p:cNvPr id="59" name="标题 1"/>
          <p:cNvSpPr txBox="1">
            <a:spLocks/>
          </p:cNvSpPr>
          <p:nvPr/>
        </p:nvSpPr>
        <p:spPr>
          <a:xfrm>
            <a:off x="1093100" y="4893164"/>
            <a:ext cx="1610437" cy="8788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输入数据的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/>
            </a:r>
            <a:b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</a:b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等价类划分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Courier New" panose="02070309020205020404" pitchFamily="49" charset="0"/>
            </a:endParaRPr>
          </a:p>
        </p:txBody>
      </p:sp>
      <p:sp>
        <p:nvSpPr>
          <p:cNvPr id="60" name="标题 1"/>
          <p:cNvSpPr txBox="1">
            <a:spLocks/>
          </p:cNvSpPr>
          <p:nvPr/>
        </p:nvSpPr>
        <p:spPr>
          <a:xfrm>
            <a:off x="9696807" y="4876693"/>
            <a:ext cx="1610437" cy="8788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输出结果的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/>
            </a:r>
            <a:b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</a:b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等价类划分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Courier New" panose="02070309020205020404" pitchFamily="49" charset="0"/>
            </a:endParaRPr>
          </a:p>
        </p:txBody>
      </p:sp>
      <p:sp>
        <p:nvSpPr>
          <p:cNvPr id="61" name="标题 1"/>
          <p:cNvSpPr txBox="1">
            <a:spLocks/>
          </p:cNvSpPr>
          <p:nvPr/>
        </p:nvSpPr>
        <p:spPr>
          <a:xfrm>
            <a:off x="5533850" y="5241045"/>
            <a:ext cx="1610437" cy="8788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过程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行为的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/>
            </a:r>
            <a:b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</a:b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等价类划分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Courier New" panose="02070309020205020404" pitchFamily="49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深度学习系统的等价类</a:t>
            </a:r>
            <a:r>
              <a:rPr lang="zh-CN" altLang="en-US" b="1" dirty="0" smtClean="0"/>
              <a:t>测试</a:t>
            </a:r>
            <a:endParaRPr lang="zh-CN" altLang="en-US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5195091" y="1592953"/>
            <a:ext cx="2415282" cy="517060"/>
            <a:chOff x="4980942" y="1569803"/>
            <a:chExt cx="2415282" cy="517060"/>
          </a:xfrm>
        </p:grpSpPr>
        <p:sp>
          <p:nvSpPr>
            <p:cNvPr id="58" name="标题 1"/>
            <p:cNvSpPr txBox="1">
              <a:spLocks/>
            </p:cNvSpPr>
            <p:nvPr/>
          </p:nvSpPr>
          <p:spPr>
            <a:xfrm>
              <a:off x="5439509" y="1570236"/>
              <a:ext cx="1956715" cy="5161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非线性变换</a:t>
              </a:r>
              <a:endParaRPr lang="zh-CN" altLang="en-US" sz="2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0942" y="1569803"/>
              <a:ext cx="517060" cy="51706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752356" y="3112641"/>
            <a:ext cx="2008174" cy="1529760"/>
            <a:chOff x="0" y="2706272"/>
            <a:chExt cx="2008174" cy="1529760"/>
          </a:xfrm>
        </p:grpSpPr>
        <p:sp>
          <p:nvSpPr>
            <p:cNvPr id="57" name="标题 1"/>
            <p:cNvSpPr txBox="1">
              <a:spLocks/>
            </p:cNvSpPr>
            <p:nvPr/>
          </p:nvSpPr>
          <p:spPr>
            <a:xfrm>
              <a:off x="1467608" y="2706272"/>
              <a:ext cx="540566" cy="1529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2400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高维输入</a:t>
              </a:r>
              <a:endParaRPr lang="zh-CN" altLang="en-US" sz="2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61552"/>
              <a:ext cx="1219200" cy="121920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9593515" y="3112641"/>
            <a:ext cx="1792113" cy="1529760"/>
            <a:chOff x="2174145" y="2706272"/>
            <a:chExt cx="1792113" cy="1529760"/>
          </a:xfrm>
        </p:grpSpPr>
        <p:sp>
          <p:nvSpPr>
            <p:cNvPr id="56" name="标题 1"/>
            <p:cNvSpPr txBox="1">
              <a:spLocks/>
            </p:cNvSpPr>
            <p:nvPr/>
          </p:nvSpPr>
          <p:spPr>
            <a:xfrm>
              <a:off x="2174145" y="2706272"/>
              <a:ext cx="540566" cy="152976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2400" dirty="0" smtClean="0">
                  <a:solidFill>
                    <a:srgbClr val="0076CB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Courier New" panose="02070309020205020404" pitchFamily="49" charset="0"/>
                </a:rPr>
                <a:t>低维输出</a:t>
              </a:r>
              <a:endParaRPr lang="zh-CN" altLang="en-US" sz="2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7058" y="2861552"/>
              <a:ext cx="1219200" cy="1219200"/>
            </a:xfrm>
            <a:prstGeom prst="rect">
              <a:avLst/>
            </a:prstGeom>
          </p:spPr>
        </p:pic>
      </p:grpSp>
      <p:sp>
        <p:nvSpPr>
          <p:cNvPr id="20" name="等腰三角形 19"/>
          <p:cNvSpPr/>
          <p:nvPr/>
        </p:nvSpPr>
        <p:spPr>
          <a:xfrm>
            <a:off x="5796972" y="2201999"/>
            <a:ext cx="1199808" cy="24349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69116" y="6133042"/>
            <a:ext cx="11476139" cy="5810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重新定义等价类测试：从输入接口类型或功能点等价类划分，到流形分布特征的划分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2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51" y="1860925"/>
            <a:ext cx="7910777" cy="3133938"/>
          </a:xfrm>
          <a:prstGeom prst="rect">
            <a:avLst/>
          </a:prstGeom>
          <a:ln w="19050">
            <a:solidFill>
              <a:srgbClr val="136FB8"/>
            </a:solidFill>
            <a:prstDash val="dash"/>
          </a:ln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2130452" y="5254758"/>
            <a:ext cx="7910776" cy="5792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高</a:t>
            </a:r>
            <a:r>
              <a:rPr lang="zh-CN" altLang="en-US" sz="2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维输入的微小扰动对非线性变换函数维度扭曲的边界影响分析</a:t>
            </a:r>
            <a:endParaRPr lang="zh-CN" altLang="en-US" sz="2400" dirty="0">
              <a:solidFill>
                <a:srgbClr val="136FB8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Courier New" panose="02070309020205020404" pitchFamily="49" charset="0"/>
            </a:endParaRPr>
          </a:p>
        </p:txBody>
      </p:sp>
      <p:sp>
        <p:nvSpPr>
          <p:cNvPr id="3" name="圆角矩形 2"/>
          <p:cNvSpPr/>
          <p:nvPr/>
        </p:nvSpPr>
        <p:spPr>
          <a:xfrm rot="1818862">
            <a:off x="9237280" y="1342039"/>
            <a:ext cx="1476765" cy="7898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机器视角</a:t>
            </a:r>
            <a:endParaRPr lang="zh-CN" altLang="en-US" sz="2000" dirty="0">
              <a:solidFill>
                <a:srgbClr val="136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深度学习系统的边界值</a:t>
            </a:r>
            <a:r>
              <a:rPr lang="zh-CN" altLang="en-US" b="1" dirty="0" smtClean="0"/>
              <a:t>测试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0" y="5849161"/>
            <a:ext cx="12192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 err="1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Goodfellow</a:t>
            </a:r>
            <a:r>
              <a:rPr lang="en-US" altLang="zh-CN" sz="1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 I J , </a:t>
            </a:r>
            <a:r>
              <a:rPr lang="en-US" altLang="zh-CN" sz="1400" dirty="0" err="1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Shlens</a:t>
            </a:r>
            <a:r>
              <a:rPr lang="en-US" altLang="zh-CN" sz="1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 J , </a:t>
            </a:r>
            <a:r>
              <a:rPr lang="en-US" altLang="zh-CN" sz="1400" dirty="0" err="1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Szegedy</a:t>
            </a:r>
            <a:r>
              <a:rPr lang="en-US" altLang="zh-CN" sz="1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 C . Explaining and Harnessing Adversarial </a:t>
            </a:r>
            <a:r>
              <a:rPr lang="en-US" altLang="zh-CN" sz="1400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Examples. </a:t>
            </a:r>
            <a:r>
              <a:rPr lang="en-US" altLang="zh-CN" sz="1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Computer Science, 2014.</a:t>
            </a:r>
          </a:p>
        </p:txBody>
      </p:sp>
    </p:spTree>
    <p:extLst>
      <p:ext uri="{BB962C8B-B14F-4D97-AF65-F5344CB8AC3E}">
        <p14:creationId xmlns:p14="http://schemas.microsoft.com/office/powerpoint/2010/main" val="199699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cs typeface="Courier New" panose="02070309020205020404" pitchFamily="49" charset="0"/>
              </a:rPr>
              <a:t>深度学习系统的边界</a:t>
            </a:r>
            <a:r>
              <a:rPr lang="zh-CN" altLang="en-US" b="1" dirty="0">
                <a:cs typeface="Courier New" panose="02070309020205020404" pitchFamily="49" charset="0"/>
              </a:rPr>
              <a:t>值</a:t>
            </a:r>
            <a:r>
              <a:rPr lang="zh-CN" altLang="en-US" b="1" dirty="0" smtClean="0">
                <a:cs typeface="Courier New" panose="02070309020205020404" pitchFamily="49" charset="0"/>
              </a:rPr>
              <a:t>测试理论分析</a:t>
            </a:r>
            <a:endParaRPr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46" y="1847141"/>
            <a:ext cx="8060690" cy="614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63" y="2589142"/>
            <a:ext cx="3946788" cy="298999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20373" y="3295174"/>
            <a:ext cx="4461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2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对抗样本所在空间</a:t>
            </a:r>
            <a:r>
              <a:rPr kumimoji="1" lang="zh-CN" altLang="en-US" sz="2400" dirty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kumimoji="1" lang="zh-CN" altLang="en-US" sz="2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剖面估计：对每一个确定的数据点，估计这个数据点在神经网络</a:t>
            </a:r>
            <a:r>
              <a:rPr kumimoji="1" lang="en-US" altLang="zh-CN" sz="2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</a:t>
            </a:r>
            <a:r>
              <a:rPr kumimoji="1" lang="zh-CN" altLang="en-US" sz="2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上对抗样本所在空间的</a:t>
            </a:r>
            <a:r>
              <a:rPr kumimoji="1" lang="zh-CN" altLang="en-US" sz="2400" dirty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剖面</a:t>
            </a:r>
            <a:r>
              <a:rPr kumimoji="1" lang="zh-CN" altLang="en-US" sz="2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kumimoji="1" lang="zh-CN" altLang="en-US" sz="2400" dirty="0">
              <a:solidFill>
                <a:srgbClr val="136FB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5897237"/>
            <a:ext cx="12192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 err="1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Tramèr</a:t>
            </a:r>
            <a:r>
              <a:rPr lang="en-US" altLang="zh-CN" sz="1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, Florian, </a:t>
            </a:r>
            <a:r>
              <a:rPr lang="en-US" altLang="zh-CN" sz="1400" dirty="0" err="1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Papernot</a:t>
            </a:r>
            <a:r>
              <a:rPr lang="en-US" altLang="zh-CN" sz="1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 N , </a:t>
            </a:r>
            <a:r>
              <a:rPr lang="en-US" altLang="zh-CN" sz="1400" dirty="0" err="1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Goodfellow</a:t>
            </a:r>
            <a:r>
              <a:rPr lang="en-US" altLang="zh-CN" sz="1400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 I , et al. The Space of Transferable Adversarial </a:t>
            </a:r>
            <a:r>
              <a:rPr lang="en-US" altLang="zh-CN" sz="1400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Examples. </a:t>
            </a:r>
            <a:r>
              <a:rPr lang="en-US" altLang="zh-CN" sz="1400" dirty="0" err="1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arXiv</a:t>
            </a:r>
            <a:r>
              <a:rPr lang="en-US" altLang="zh-CN" sz="1400" dirty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 </a:t>
            </a:r>
            <a:r>
              <a:rPr lang="en-US" altLang="zh-CN" sz="1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crosoft YaHei" charset="-122"/>
              </a:rPr>
              <a:t>2017</a:t>
            </a:r>
            <a:endParaRPr lang="en-US" altLang="zh-CN" sz="1400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557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mengf\Desktop\未命名文件_副本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43" y="1811313"/>
            <a:ext cx="4946610" cy="4296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面向智能软件的群体智能测试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594520" y="1920109"/>
            <a:ext cx="2624168" cy="1328023"/>
          </a:xfrm>
          <a:prstGeom prst="roundRect">
            <a:avLst/>
          </a:prstGeom>
          <a:solidFill>
            <a:srgbClr val="E6F0F9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Error Generation</a:t>
            </a:r>
          </a:p>
          <a:p>
            <a:r>
              <a:rPr lang="zh-CN" altLang="en-US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综合利用众包手段和及其手段来进行对抗数据</a:t>
            </a:r>
            <a:r>
              <a:rPr lang="zh-CN" altLang="en-US" b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的生成</a:t>
            </a:r>
            <a:endParaRPr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7942" y="4683312"/>
            <a:ext cx="2669889" cy="1328023"/>
          </a:xfrm>
          <a:prstGeom prst="roundRect">
            <a:avLst/>
          </a:prstGeom>
          <a:solidFill>
            <a:srgbClr val="E6F0F9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Error Analysis</a:t>
            </a:r>
          </a:p>
          <a:p>
            <a:r>
              <a:rPr lang="zh-CN" altLang="en-US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</a:t>
            </a:r>
            <a:r>
              <a:rPr lang="en-US" altLang="zh-CN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开发者提供良好的错误分析手段，多种可视化方式，</a:t>
            </a:r>
            <a:r>
              <a:rPr lang="zh-CN" altLang="en-US" b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便于定位</a:t>
            </a:r>
            <a:endParaRPr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94572" y="1920109"/>
            <a:ext cx="2928036" cy="1328023"/>
          </a:xfrm>
          <a:prstGeom prst="roundRect">
            <a:avLst/>
          </a:prstGeom>
          <a:solidFill>
            <a:srgbClr val="E6F0F9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Error Validation</a:t>
            </a:r>
          </a:p>
          <a:p>
            <a:r>
              <a:rPr lang="zh-CN" altLang="en-US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利用群智手段对第一阶段的样本进行清洗，保留高质量的错误</a:t>
            </a:r>
            <a:r>
              <a:rPr lang="zh-CN" altLang="en-US" b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测试样本</a:t>
            </a:r>
            <a:endParaRPr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94572" y="4683312"/>
            <a:ext cx="2854884" cy="1328023"/>
          </a:xfrm>
          <a:prstGeom prst="roundRect">
            <a:avLst/>
          </a:prstGeom>
          <a:solidFill>
            <a:srgbClr val="E6F0F9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Error Categorization</a:t>
            </a:r>
          </a:p>
          <a:p>
            <a:r>
              <a:rPr lang="zh-CN" altLang="en-US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对上阶段的错误样本进行不同纬度的分类，为错误分析</a:t>
            </a:r>
            <a:r>
              <a:rPr lang="zh-CN" altLang="en-US" b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做准备</a:t>
            </a:r>
            <a:endParaRPr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389971" y="2375210"/>
            <a:ext cx="657922" cy="457200"/>
          </a:xfrm>
          <a:prstGeom prst="line">
            <a:avLst/>
          </a:prstGeom>
          <a:ln w="38100">
            <a:solidFill>
              <a:srgbClr val="9DC3E6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8017727" y="2509024"/>
            <a:ext cx="713679" cy="323386"/>
          </a:xfrm>
          <a:prstGeom prst="line">
            <a:avLst/>
          </a:prstGeom>
          <a:ln w="38100">
            <a:solidFill>
              <a:srgbClr val="9DC3E6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3356517" y="4928839"/>
            <a:ext cx="680224" cy="390293"/>
          </a:xfrm>
          <a:prstGeom prst="line">
            <a:avLst/>
          </a:prstGeom>
          <a:ln w="38100">
            <a:solidFill>
              <a:srgbClr val="9DC3E6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8017727" y="4939990"/>
            <a:ext cx="702528" cy="390293"/>
          </a:xfrm>
          <a:prstGeom prst="line">
            <a:avLst/>
          </a:prstGeom>
          <a:ln w="38100">
            <a:solidFill>
              <a:srgbClr val="9DC3E6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6423419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Siwei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Fu,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et, al. Challenge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Mind: A Crowd System for Proactive AI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Testing, 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2018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5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面向智能软件的群体智能测试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402785" y="5269950"/>
            <a:ext cx="2316636" cy="854246"/>
          </a:xfrm>
          <a:prstGeom prst="roundRect">
            <a:avLst/>
          </a:prstGeom>
          <a:solidFill>
            <a:srgbClr val="E6F0F9"/>
          </a:solidFill>
          <a:ln w="38100">
            <a:noFill/>
            <a:prstDash val="dash"/>
          </a:ln>
        </p:spPr>
        <p:txBody>
          <a:bodyPr wrap="square" lIns="108000" tIns="108000" rIns="108000" bIns="108000" rtlCol="0" anchor="ctr" anchorCtr="1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如何构建高维测试数据是首个挑战</a:t>
            </a:r>
            <a:endParaRPr lang="zh-CN" altLang="en-US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 descr="C:\Users\mengf\Desktop\Error Gene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85" y="1619537"/>
            <a:ext cx="9384884" cy="34967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圆角矩形 2"/>
          <p:cNvSpPr/>
          <p:nvPr/>
        </p:nvSpPr>
        <p:spPr>
          <a:xfrm>
            <a:off x="1454368" y="2991924"/>
            <a:ext cx="1419425" cy="950353"/>
          </a:xfrm>
          <a:prstGeom prst="roundRect">
            <a:avLst/>
          </a:prstGeom>
          <a:noFill/>
          <a:ln w="38100">
            <a:solidFill>
              <a:srgbClr val="B7D3E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74608" y="1879404"/>
            <a:ext cx="1419425" cy="950353"/>
          </a:xfrm>
          <a:prstGeom prst="roundRect">
            <a:avLst/>
          </a:prstGeom>
          <a:noFill/>
          <a:ln w="38100">
            <a:solidFill>
              <a:srgbClr val="B7D3E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252688" y="4089204"/>
            <a:ext cx="1419425" cy="950353"/>
          </a:xfrm>
          <a:prstGeom prst="roundRect">
            <a:avLst/>
          </a:prstGeom>
          <a:noFill/>
          <a:ln w="38100">
            <a:solidFill>
              <a:srgbClr val="B7D3E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440680" y="2057400"/>
            <a:ext cx="5156982" cy="2807677"/>
          </a:xfrm>
          <a:prstGeom prst="roundRect">
            <a:avLst/>
          </a:prstGeom>
          <a:noFill/>
          <a:ln w="38100">
            <a:solidFill>
              <a:srgbClr val="0076C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163601" y="5669107"/>
            <a:ext cx="7308050" cy="646331"/>
            <a:chOff x="2643477" y="5585874"/>
            <a:chExt cx="7308050" cy="646331"/>
          </a:xfrm>
        </p:grpSpPr>
        <p:sp>
          <p:nvSpPr>
            <p:cNvPr id="10" name="圆角矩形 9"/>
            <p:cNvSpPr/>
            <p:nvPr/>
          </p:nvSpPr>
          <p:spPr>
            <a:xfrm>
              <a:off x="2643477" y="5652591"/>
              <a:ext cx="344121" cy="189598"/>
            </a:xfrm>
            <a:prstGeom prst="roundRect">
              <a:avLst/>
            </a:prstGeom>
            <a:noFill/>
            <a:ln w="38100">
              <a:solidFill>
                <a:srgbClr val="B7D3E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643477" y="5956089"/>
              <a:ext cx="344121" cy="189598"/>
            </a:xfrm>
            <a:prstGeom prst="roundRect">
              <a:avLst/>
            </a:prstGeom>
            <a:noFill/>
            <a:ln w="38100">
              <a:solidFill>
                <a:srgbClr val="0076C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015271" y="5585874"/>
              <a:ext cx="69362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所示为 </a:t>
              </a:r>
              <a:r>
                <a:rPr kumimoji="1" lang="zh-CN" altLang="en-US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机器手段，</a:t>
              </a:r>
              <a:r>
                <a:rPr lang="zh-CN" altLang="en-US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包含</a:t>
              </a:r>
              <a:r>
                <a:rPr lang="en-US" altLang="zh-CN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GAN</a:t>
              </a:r>
              <a:r>
                <a:rPr lang="zh-CN" altLang="en-US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、对抗技术、</a:t>
              </a:r>
              <a:r>
                <a:rPr lang="en-US" altLang="zh-CN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Fuzz</a:t>
              </a:r>
              <a:r>
                <a:rPr lang="zh-CN" altLang="en-US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技术等方式</a:t>
              </a:r>
              <a:endParaRPr lang="en-US" altLang="zh-CN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r>
                <a:rPr kumimoji="1" lang="zh-CN" altLang="en-US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所</a:t>
              </a:r>
              <a:r>
                <a:rPr kumimoji="1"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示</a:t>
              </a:r>
              <a:r>
                <a:rPr kumimoji="1" lang="zh-CN" altLang="en-US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为 众</a:t>
              </a:r>
              <a:r>
                <a:rPr kumimoji="1"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包手段，包含</a:t>
              </a:r>
              <a:r>
                <a:rPr lang="zh-CN" altLang="en-US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画笔，旋转，噪音，平移，变色等辅助</a:t>
              </a:r>
              <a:r>
                <a:rPr lang="zh-CN" altLang="en-US" b="1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工具</a:t>
              </a:r>
              <a:endPara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 flipH="1" flipV="1">
            <a:off x="8874369" y="4642338"/>
            <a:ext cx="480646" cy="410308"/>
          </a:xfrm>
          <a:prstGeom prst="line">
            <a:avLst/>
          </a:prstGeom>
          <a:ln w="38100">
            <a:solidFill>
              <a:srgbClr val="9DC3E6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87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950" y="247436"/>
            <a:ext cx="10909804" cy="1325563"/>
          </a:xfrm>
        </p:spPr>
        <p:txBody>
          <a:bodyPr/>
          <a:lstStyle/>
          <a:p>
            <a:r>
              <a:rPr lang="zh-CN" altLang="en-US" b="1" dirty="0"/>
              <a:t>面向智能软件的群体智能测试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340564" y="3606397"/>
            <a:ext cx="1729849" cy="854246"/>
          </a:xfrm>
          <a:prstGeom prst="roundRect">
            <a:avLst/>
          </a:prstGeom>
          <a:solidFill>
            <a:srgbClr val="E6F0F9"/>
          </a:solidFill>
          <a:ln w="38100">
            <a:noFill/>
            <a:prstDash val="dash"/>
          </a:ln>
        </p:spPr>
        <p:txBody>
          <a:bodyPr wrap="square" lIns="108000" tIns="108000" rIns="108000" bIns="108000" rtlCol="0" anchor="ctr" anchorCtr="1">
            <a:spAutoFit/>
          </a:bodyPr>
          <a:lstStyle/>
          <a:p>
            <a:r>
              <a:rPr lang="zh-CN" altLang="en-US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利用众包进行</a:t>
            </a:r>
          </a:p>
          <a:p>
            <a:r>
              <a:rPr lang="zh-CN" altLang="en-US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验证分类工作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0116465" y="3606920"/>
            <a:ext cx="1729849" cy="853200"/>
          </a:xfrm>
          <a:prstGeom prst="roundRect">
            <a:avLst/>
          </a:prstGeom>
          <a:solidFill>
            <a:srgbClr val="E6F0F9"/>
          </a:solidFill>
          <a:ln w="38100">
            <a:noFill/>
            <a:prstDash val="dash"/>
          </a:ln>
        </p:spPr>
        <p:txBody>
          <a:bodyPr wrap="square" lIns="108000" tIns="108000" rIns="108000" bIns="108000" rtlCol="0" anchor="ctr" anchorCtr="1">
            <a:spAutoFit/>
          </a:bodyPr>
          <a:lstStyle/>
          <a:p>
            <a:r>
              <a:rPr lang="zh-CN" altLang="en-US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提高</a:t>
            </a:r>
            <a:r>
              <a:rPr lang="zh-CN" altLang="en-US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数据质量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" t="12291" b="8726"/>
          <a:stretch/>
        </p:blipFill>
        <p:spPr>
          <a:xfrm>
            <a:off x="2940191" y="2529718"/>
            <a:ext cx="6495023" cy="3426633"/>
          </a:xfrm>
          <a:prstGeom prst="rect">
            <a:avLst/>
          </a:prstGeom>
        </p:spPr>
      </p:pic>
      <p:cxnSp>
        <p:nvCxnSpPr>
          <p:cNvPr id="10" name="直接连接符 9"/>
          <p:cNvCxnSpPr>
            <a:endCxn id="7" idx="3"/>
          </p:cNvCxnSpPr>
          <p:nvPr/>
        </p:nvCxnSpPr>
        <p:spPr>
          <a:xfrm flipH="1" flipV="1">
            <a:off x="4184720" y="2206741"/>
            <a:ext cx="446048" cy="335737"/>
          </a:xfrm>
          <a:prstGeom prst="line">
            <a:avLst/>
          </a:prstGeom>
          <a:ln w="38100">
            <a:solidFill>
              <a:srgbClr val="9DC3E6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70823" y="1779618"/>
            <a:ext cx="1413897" cy="854246"/>
          </a:xfrm>
          <a:prstGeom prst="roundRect">
            <a:avLst/>
          </a:prstGeom>
          <a:solidFill>
            <a:srgbClr val="E6F0F9"/>
          </a:solidFill>
          <a:ln w="38100">
            <a:noFill/>
            <a:prstDash val="dash"/>
          </a:ln>
        </p:spPr>
        <p:txBody>
          <a:bodyPr wrap="square" lIns="108000" tIns="108000" rIns="108000" bIns="108000" rtlCol="0" anchor="ctr" anchorCtr="1">
            <a:spAutoFit/>
          </a:bodyPr>
          <a:lstStyle/>
          <a:p>
            <a:r>
              <a:rPr lang="zh-CN" altLang="en-US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多组</a:t>
            </a:r>
            <a:r>
              <a:rPr lang="zh-CN" altLang="en-US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验证</a:t>
            </a:r>
            <a:endParaRPr lang="en-US" altLang="zh-CN" smtClean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</a:t>
            </a:r>
            <a:r>
              <a:rPr lang="zh-CN" altLang="en-US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一样本</a:t>
            </a:r>
            <a:endParaRPr lang="zh-CN" altLang="en-US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 flipV="1">
            <a:off x="3483184" y="2763520"/>
            <a:ext cx="155126" cy="838324"/>
          </a:xfrm>
          <a:prstGeom prst="line">
            <a:avLst/>
          </a:prstGeom>
          <a:ln w="38100">
            <a:solidFill>
              <a:srgbClr val="9DC3E6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475394" y="5442671"/>
            <a:ext cx="1729849" cy="854246"/>
          </a:xfrm>
          <a:prstGeom prst="roundRect">
            <a:avLst/>
          </a:prstGeom>
          <a:solidFill>
            <a:srgbClr val="E6F0F9"/>
          </a:solidFill>
          <a:ln w="38100">
            <a:noFill/>
            <a:prstDash val="dash"/>
          </a:ln>
        </p:spPr>
        <p:txBody>
          <a:bodyPr wrap="square" lIns="108000" tIns="108000" rIns="108000" bIns="108000" rtlCol="0" anchor="ctr" anchorCtr="1">
            <a:spAutoFit/>
          </a:bodyPr>
          <a:lstStyle/>
          <a:p>
            <a:r>
              <a:rPr lang="zh-CN" altLang="en-US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人机融合</a:t>
            </a:r>
            <a:r>
              <a:rPr lang="zh-CN" altLang="en-US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验证</a:t>
            </a:r>
            <a:endParaRPr lang="en-US" altLang="zh-CN" smtClean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双重质量保证</a:t>
            </a:r>
            <a:endParaRPr lang="zh-CN" altLang="en-US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6134944" y="5527040"/>
            <a:ext cx="1188720" cy="325120"/>
          </a:xfrm>
          <a:prstGeom prst="line">
            <a:avLst/>
          </a:prstGeom>
          <a:ln w="38100">
            <a:solidFill>
              <a:srgbClr val="9DC3E6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669104" y="4693920"/>
            <a:ext cx="426720" cy="589280"/>
          </a:xfrm>
          <a:prstGeom prst="line">
            <a:avLst/>
          </a:prstGeom>
          <a:ln w="38100">
            <a:solidFill>
              <a:srgbClr val="9DC3E6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2548464" y="1544320"/>
            <a:ext cx="7052736" cy="4978400"/>
          </a:xfrm>
          <a:prstGeom prst="roundRect">
            <a:avLst>
              <a:gd name="adj" fmla="val 6182"/>
            </a:avLst>
          </a:prstGeom>
          <a:noFill/>
          <a:ln w="57150">
            <a:solidFill>
              <a:srgbClr val="E6F0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78" y="3617155"/>
            <a:ext cx="711121" cy="832731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9" y="3617155"/>
            <a:ext cx="711121" cy="8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5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面向智能软件的群体智能测试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5757122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进一步，可将</a:t>
            </a:r>
            <a:r>
              <a:rPr lang="zh-CN" altLang="en-US" sz="200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优化后的</a:t>
            </a:r>
            <a:r>
              <a:rPr lang="zh-CN" altLang="en-US" sz="200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模型继续</a:t>
            </a:r>
            <a:r>
              <a:rPr lang="zh-CN" altLang="en-US" sz="200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投入到</a:t>
            </a:r>
            <a:r>
              <a:rPr lang="en-US" altLang="zh-CN" sz="200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Error  Generation</a:t>
            </a:r>
            <a:r>
              <a:rPr lang="zh-CN" altLang="en-US" sz="200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阶段进行迭代，直至模型优化达到预期</a:t>
            </a:r>
            <a:endParaRPr lang="en-US" altLang="zh-CN" sz="2000" dirty="0">
              <a:solidFill>
                <a:srgbClr val="136FB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55600" y="1635760"/>
            <a:ext cx="11521440" cy="3657600"/>
            <a:chOff x="355600" y="1635760"/>
            <a:chExt cx="11521440" cy="36576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12" t="32644" r="40265" b="31602"/>
            <a:stretch/>
          </p:blipFill>
          <p:spPr>
            <a:xfrm>
              <a:off x="5579364" y="3092704"/>
              <a:ext cx="1642872" cy="1978152"/>
            </a:xfrm>
            <a:prstGeom prst="rect">
              <a:avLst/>
            </a:prstGeom>
          </p:spPr>
        </p:pic>
        <p:sp>
          <p:nvSpPr>
            <p:cNvPr id="11" name="圆角矩形 10"/>
            <p:cNvSpPr/>
            <p:nvPr/>
          </p:nvSpPr>
          <p:spPr>
            <a:xfrm>
              <a:off x="1981321" y="1772953"/>
              <a:ext cx="2412733" cy="6598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>
                  <a:solidFill>
                    <a:schemeClr val="accent5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可视化理解</a:t>
              </a:r>
              <a:endParaRPr lang="zh-CN" altLang="en-US" sz="2400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878840" y="1846120"/>
              <a:ext cx="0" cy="513516"/>
            </a:xfrm>
            <a:prstGeom prst="line">
              <a:avLst/>
            </a:prstGeom>
            <a:ln w="38100">
              <a:solidFill>
                <a:srgbClr val="0076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05004" y="1846120"/>
              <a:ext cx="0" cy="513516"/>
            </a:xfrm>
            <a:prstGeom prst="line">
              <a:avLst/>
            </a:prstGeom>
            <a:ln w="38100">
              <a:solidFill>
                <a:srgbClr val="0076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1330612" y="1846120"/>
              <a:ext cx="0" cy="513516"/>
            </a:xfrm>
            <a:prstGeom prst="line">
              <a:avLst/>
            </a:prstGeom>
            <a:ln w="38100">
              <a:solidFill>
                <a:srgbClr val="0076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846688" y="1846120"/>
              <a:ext cx="0" cy="513516"/>
            </a:xfrm>
            <a:prstGeom prst="line">
              <a:avLst/>
            </a:prstGeom>
            <a:ln w="38100">
              <a:solidFill>
                <a:srgbClr val="0076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818480" y="2760057"/>
              <a:ext cx="3514161" cy="2216727"/>
              <a:chOff x="1299363" y="2434844"/>
              <a:chExt cx="3865577" cy="24384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37" t="66277" r="68408" b="9180"/>
              <a:stretch/>
            </p:blipFill>
            <p:spPr>
              <a:xfrm>
                <a:off x="3717138" y="3578352"/>
                <a:ext cx="1447802" cy="123444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2" t="17192" r="68096" b="34328"/>
              <a:stretch/>
            </p:blipFill>
            <p:spPr>
              <a:xfrm>
                <a:off x="1299363" y="2434844"/>
                <a:ext cx="2545081" cy="2438400"/>
              </a:xfrm>
              <a:prstGeom prst="rect">
                <a:avLst/>
              </a:prstGeom>
            </p:spPr>
          </p:pic>
        </p:grp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37" t="18403" r="1487" b="20694"/>
            <a:stretch/>
          </p:blipFill>
          <p:spPr>
            <a:xfrm>
              <a:off x="8910719" y="2699138"/>
              <a:ext cx="2229323" cy="2531605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318" y="3591755"/>
              <a:ext cx="711121" cy="832731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919" y="3540955"/>
              <a:ext cx="711121" cy="832731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657" y="1818495"/>
              <a:ext cx="568766" cy="56876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125" y="1818495"/>
              <a:ext cx="702070" cy="568766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7630" y="1844348"/>
              <a:ext cx="517060" cy="517060"/>
            </a:xfrm>
            <a:prstGeom prst="rect">
              <a:avLst/>
            </a:prstGeom>
          </p:spPr>
        </p:pic>
        <p:sp>
          <p:nvSpPr>
            <p:cNvPr id="26" name="圆角矩形 25"/>
            <p:cNvSpPr/>
            <p:nvPr/>
          </p:nvSpPr>
          <p:spPr>
            <a:xfrm>
              <a:off x="5440801" y="1772953"/>
              <a:ext cx="2412733" cy="6598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 smtClean="0">
                  <a:solidFill>
                    <a:schemeClr val="accent5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缺陷理解</a:t>
              </a:r>
              <a:endParaRPr lang="zh-CN" altLang="en-US" sz="2400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8925681" y="1772953"/>
              <a:ext cx="2412733" cy="6598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solidFill>
                    <a:schemeClr val="accent5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结构</a:t>
              </a:r>
              <a:r>
                <a:rPr lang="zh-CN" altLang="en-US" sz="2400" smtClean="0">
                  <a:solidFill>
                    <a:schemeClr val="accent5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参数调节</a:t>
              </a:r>
              <a:endParaRPr lang="zh-CN" altLang="en-US" sz="2400" dirty="0">
                <a:solidFill>
                  <a:schemeClr val="accent5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55600" y="1635760"/>
              <a:ext cx="11521440" cy="3657600"/>
            </a:xfrm>
            <a:prstGeom prst="roundRect">
              <a:avLst>
                <a:gd name="adj" fmla="val 6182"/>
              </a:avLst>
            </a:prstGeom>
            <a:noFill/>
            <a:ln w="57150">
              <a:solidFill>
                <a:srgbClr val="E6F0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等腰三角形 35"/>
          <p:cNvSpPr/>
          <p:nvPr/>
        </p:nvSpPr>
        <p:spPr>
          <a:xfrm flipV="1">
            <a:off x="5132612" y="5475697"/>
            <a:ext cx="1932303" cy="24349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5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" y="17030"/>
            <a:ext cx="12191999" cy="2164108"/>
          </a:xfrm>
          <a:noFill/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南京大学智能软件工程实验室</a:t>
            </a:r>
            <a:r>
              <a:rPr lang="en-US" altLang="zh-CN" sz="48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/>
            </a:r>
            <a:br>
              <a:rPr lang="en-US" altLang="zh-CN" sz="4800" b="1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4800" dirty="0" smtClean="0">
                <a:solidFill>
                  <a:srgbClr val="136FB8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iselab.cn</a:t>
            </a:r>
            <a:endParaRPr lang="zh-CN" altLang="en-US" sz="4800" dirty="0">
              <a:solidFill>
                <a:srgbClr val="136FB8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613" y="5667647"/>
            <a:ext cx="1001117" cy="10652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566" y="6051882"/>
            <a:ext cx="2697751" cy="5484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2" y="5607219"/>
            <a:ext cx="1001978" cy="11928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07280" y="3097536"/>
            <a:ext cx="6577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</a:t>
            </a:r>
            <a:r>
              <a:rPr lang="zh-CN" altLang="en-US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聘博士后</a:t>
            </a:r>
            <a:r>
              <a:rPr lang="en-US" altLang="zh-CN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名：年薪</a:t>
            </a:r>
            <a:r>
              <a:rPr lang="en-US" altLang="zh-CN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-30</a:t>
            </a:r>
            <a:r>
              <a:rPr lang="zh-CN" altLang="en-US" sz="32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3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3948" y="3761665"/>
            <a:ext cx="11509695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强大的支撑团队、丰富的实验资源、潜在的商业机会、无尽的小龙虾</a:t>
            </a:r>
            <a:endParaRPr lang="zh-CN" altLang="en-US" sz="28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90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软件失效</a:t>
            </a:r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行为</a:t>
            </a:r>
            <a:r>
              <a:rPr lang="zh-CN" alt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刻画的挑战</a:t>
            </a:r>
            <a:endParaRPr lang="en-US" altLang="zh-CN" sz="4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7409" name="Group 6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39456696"/>
              </p:ext>
            </p:extLst>
          </p:nvPr>
        </p:nvGraphicFramePr>
        <p:xfrm>
          <a:off x="7044561" y="1675074"/>
          <a:ext cx="3816350" cy="4537077"/>
        </p:xfrm>
        <a:graphic>
          <a:graphicData uri="http://schemas.openxmlformats.org/drawingml/2006/table">
            <a:tbl>
              <a:tblPr/>
              <a:tblGrid>
                <a:gridCol w="763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35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t1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t3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t4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s1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s2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s3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s4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s5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s6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1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s7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-122"/>
                          <a:cs typeface="Times New Roman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419" name="Rectangle 66"/>
          <p:cNvSpPr>
            <a:spLocks/>
          </p:cNvSpPr>
          <p:nvPr/>
        </p:nvSpPr>
        <p:spPr bwMode="auto">
          <a:xfrm>
            <a:off x="1059145" y="1732953"/>
            <a:ext cx="5274136" cy="3139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执行路径距离示例</a:t>
            </a:r>
            <a:endParaRPr lang="en-US" altLang="zh-CN" sz="2400" b="1" dirty="0">
              <a:solidFill>
                <a:srgbClr val="0076CB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海明距离等</a:t>
            </a:r>
            <a:endParaRPr lang="en-US" altLang="zh-CN" b="1" dirty="0">
              <a:solidFill>
                <a:srgbClr val="0076CB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D(t1,t2)=4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D(t1,t3)=3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D(t1,t2)&gt; D(t1,t3)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[t1,t3] </a:t>
            </a:r>
            <a:r>
              <a:rPr lang="zh-CN" altLang="en-US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比 </a:t>
            </a:r>
            <a:r>
              <a:rPr lang="en-US" altLang="zh-CN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[</a:t>
            </a:r>
            <a:r>
              <a:rPr lang="en-US" altLang="zh-CN" b="1" dirty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t1,t2</a:t>
            </a:r>
            <a:r>
              <a:rPr lang="en-US" altLang="zh-CN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] </a:t>
            </a:r>
            <a:r>
              <a:rPr lang="zh-CN" altLang="en-US" b="1" dirty="0" smtClean="0">
                <a:solidFill>
                  <a:srgbClr val="0076CB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更相似</a:t>
            </a:r>
            <a:endParaRPr lang="en-US" altLang="zh-CN" b="1" dirty="0">
              <a:solidFill>
                <a:srgbClr val="0076CB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903113" y="2189415"/>
            <a:ext cx="571487" cy="4000528"/>
          </a:xfrm>
          <a:prstGeom prst="ellipse">
            <a:avLst/>
          </a:prstGeom>
          <a:noFill/>
          <a:ln w="19050"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b="1"/>
          </a:p>
        </p:txBody>
      </p:sp>
      <p:sp>
        <p:nvSpPr>
          <p:cNvPr id="6" name="椭圆 5"/>
          <p:cNvSpPr/>
          <p:nvPr/>
        </p:nvSpPr>
        <p:spPr>
          <a:xfrm>
            <a:off x="8688948" y="2189415"/>
            <a:ext cx="571487" cy="4000528"/>
          </a:xfrm>
          <a:prstGeom prst="ellipse">
            <a:avLst/>
          </a:prstGeom>
          <a:noFill/>
          <a:ln w="19050"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b="1"/>
          </a:p>
        </p:txBody>
      </p:sp>
      <p:sp>
        <p:nvSpPr>
          <p:cNvPr id="7" name="椭圆 6"/>
          <p:cNvSpPr/>
          <p:nvPr/>
        </p:nvSpPr>
        <p:spPr>
          <a:xfrm>
            <a:off x="9403328" y="2260853"/>
            <a:ext cx="571487" cy="4000528"/>
          </a:xfrm>
          <a:prstGeom prst="ellipse">
            <a:avLst/>
          </a:prstGeom>
          <a:noFill/>
          <a:ln w="19050"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b="1"/>
          </a:p>
        </p:txBody>
      </p:sp>
      <p:sp>
        <p:nvSpPr>
          <p:cNvPr id="8" name="椭圆 7"/>
          <p:cNvSpPr/>
          <p:nvPr/>
        </p:nvSpPr>
        <p:spPr>
          <a:xfrm>
            <a:off x="10189146" y="2260853"/>
            <a:ext cx="571487" cy="4000528"/>
          </a:xfrm>
          <a:prstGeom prst="ellipse">
            <a:avLst/>
          </a:prstGeom>
          <a:noFill/>
          <a:ln w="19050"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b="1"/>
          </a:p>
        </p:txBody>
      </p:sp>
      <p:sp>
        <p:nvSpPr>
          <p:cNvPr id="9" name="Rectangle 66"/>
          <p:cNvSpPr>
            <a:spLocks/>
          </p:cNvSpPr>
          <p:nvPr/>
        </p:nvSpPr>
        <p:spPr bwMode="auto">
          <a:xfrm>
            <a:off x="511729" y="5092117"/>
            <a:ext cx="6039542" cy="114664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由于软件系统结构和缺陷产生机理的复杂性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/>
            </a:r>
            <a:b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</a:b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执行路径并不能完全准确刻画软件失效行为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690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637"/>
            <a:ext cx="4642434" cy="62253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5497" y="314894"/>
            <a:ext cx="9876503" cy="911183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人机协同智能：人工标注</a:t>
            </a:r>
            <a:r>
              <a:rPr lang="en-US" altLang="zh-CN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+</a:t>
            </a:r>
            <a:r>
              <a:rPr lang="zh-CN" altLang="en-US" b="1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Courier New" panose="02070309020205020404" pitchFamily="49" charset="0"/>
              </a:rPr>
              <a:t>半监督</a:t>
            </a:r>
            <a:endParaRPr lang="zh-CN" altLang="en-US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Courier New" panose="02070309020205020404" pitchFamily="49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306" y="1428069"/>
            <a:ext cx="5220217" cy="154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>
                <a:ea typeface="微软雅黑 Light" panose="020B0502040204020203" pitchFamily="34" charset="-122"/>
                <a:cs typeface="Times New Roman" pitchFamily="18" charset="0"/>
              </a:rPr>
              <a:t>标注信息</a:t>
            </a:r>
            <a:endParaRPr lang="en-US" altLang="zh-CN" b="1" dirty="0">
              <a:ea typeface="微软雅黑 Light" panose="020B0502040204020203" pitchFamily="34" charset="-122"/>
              <a:cs typeface="Times New Roman" pitchFamily="18" charset="0"/>
            </a:endParaRPr>
          </a:p>
          <a:p>
            <a:r>
              <a:rPr lang="en-US" altLang="zh-CN" dirty="0" smtClean="0">
                <a:ea typeface="微软雅黑 Light" panose="020B0502040204020203" pitchFamily="34" charset="-122"/>
                <a:cs typeface="Times New Roman" pitchFamily="18" charset="0"/>
              </a:rPr>
              <a:t>Must-Link:</a:t>
            </a:r>
            <a:r>
              <a:rPr lang="zh-CN" altLang="en-US" dirty="0" smtClean="0">
                <a:ea typeface="微软雅黑 Light" panose="020B0502040204020203" pitchFamily="34" charset="-122"/>
                <a:cs typeface="Times New Roman" pitchFamily="18" charset="0"/>
              </a:rPr>
              <a:t>相同</a:t>
            </a:r>
            <a:r>
              <a:rPr lang="zh-CN" altLang="en-US" dirty="0">
                <a:ea typeface="微软雅黑 Light" panose="020B0502040204020203" pitchFamily="34" charset="-122"/>
                <a:cs typeface="Times New Roman" pitchFamily="18" charset="0"/>
              </a:rPr>
              <a:t>软件</a:t>
            </a:r>
            <a:r>
              <a:rPr lang="zh-CN" altLang="en-US" dirty="0" smtClean="0">
                <a:ea typeface="微软雅黑 Light" panose="020B0502040204020203" pitchFamily="34" charset="-122"/>
                <a:cs typeface="Times New Roman" pitchFamily="18" charset="0"/>
              </a:rPr>
              <a:t>行为 </a:t>
            </a:r>
            <a:r>
              <a:rPr lang="en-US" altLang="zh-CN" dirty="0" smtClean="0">
                <a:ea typeface="微软雅黑 Light" panose="020B0502040204020203" pitchFamily="34" charset="-122"/>
                <a:cs typeface="Times New Roman" pitchFamily="18" charset="0"/>
              </a:rPr>
              <a:t>M</a:t>
            </a:r>
          </a:p>
          <a:p>
            <a:r>
              <a:rPr lang="en-US" altLang="zh-CN" dirty="0" smtClean="0">
                <a:ea typeface="微软雅黑 Light" panose="020B0502040204020203" pitchFamily="34" charset="-122"/>
                <a:cs typeface="Times New Roman" pitchFamily="18" charset="0"/>
              </a:rPr>
              <a:t>Cannot-Link:</a:t>
            </a:r>
            <a:r>
              <a:rPr lang="zh-CN" altLang="en-US" dirty="0" smtClean="0">
                <a:ea typeface="微软雅黑 Light" panose="020B0502040204020203" pitchFamily="34" charset="-122"/>
                <a:cs typeface="Times New Roman" pitchFamily="18" charset="0"/>
              </a:rPr>
              <a:t>不同</a:t>
            </a:r>
            <a:r>
              <a:rPr lang="zh-CN" altLang="en-US" dirty="0">
                <a:ea typeface="微软雅黑 Light" panose="020B0502040204020203" pitchFamily="34" charset="-122"/>
                <a:cs typeface="Times New Roman" pitchFamily="18" charset="0"/>
              </a:rPr>
              <a:t>软件</a:t>
            </a:r>
            <a:r>
              <a:rPr lang="zh-CN" altLang="en-US" dirty="0" smtClean="0">
                <a:ea typeface="微软雅黑 Light" panose="020B0502040204020203" pitchFamily="34" charset="-122"/>
                <a:cs typeface="Times New Roman" pitchFamily="18" charset="0"/>
              </a:rPr>
              <a:t>行为 </a:t>
            </a:r>
            <a:r>
              <a:rPr lang="en-US" altLang="zh-CN" dirty="0" smtClean="0">
                <a:ea typeface="微软雅黑 Light" panose="020B0502040204020203" pitchFamily="34" charset="-122"/>
                <a:cs typeface="Times New Roman" pitchFamily="18" charset="0"/>
              </a:rPr>
              <a:t>C</a:t>
            </a:r>
            <a:endParaRPr lang="zh-CN" altLang="en-US" dirty="0">
              <a:ea typeface="微软雅黑 Light" panose="020B0502040204020203" pitchFamily="34" charset="-122"/>
              <a:cs typeface="Times New Roman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157" y="3170917"/>
            <a:ext cx="4991843" cy="22468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25006" y="5818189"/>
            <a:ext cx="68318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 smtClean="0">
                <a:latin typeface="+mj-lt"/>
                <a:ea typeface="微软雅黑 Light" panose="020B0502040204020203" pitchFamily="34" charset="-122"/>
              </a:rPr>
              <a:t>Songyu</a:t>
            </a:r>
            <a:r>
              <a:rPr lang="en-US" altLang="zh-CN" sz="1400" dirty="0" smtClean="0">
                <a:latin typeface="+mj-lt"/>
                <a:ea typeface="微软雅黑 Light" panose="020B0502040204020203" pitchFamily="34" charset="-122"/>
              </a:rPr>
              <a:t> Chen, </a:t>
            </a:r>
            <a:r>
              <a:rPr lang="en-US" altLang="zh-CN" sz="1400" b="1" dirty="0" err="1" smtClean="0">
                <a:latin typeface="+mj-lt"/>
                <a:ea typeface="微软雅黑 Light" panose="020B0502040204020203" pitchFamily="34" charset="-122"/>
              </a:rPr>
              <a:t>Zhenyu</a:t>
            </a:r>
            <a:r>
              <a:rPr lang="en-US" altLang="zh-CN" sz="1400" b="1" dirty="0" smtClean="0">
                <a:latin typeface="+mj-lt"/>
                <a:ea typeface="微软雅黑 Light" panose="020B0502040204020203" pitchFamily="34" charset="-122"/>
              </a:rPr>
              <a:t> Chen</a:t>
            </a:r>
            <a:r>
              <a:rPr lang="en-US" altLang="zh-CN" sz="1400" dirty="0" smtClean="0">
                <a:latin typeface="+mj-lt"/>
                <a:ea typeface="微软雅黑 Light" panose="020B0502040204020203" pitchFamily="34" charset="-122"/>
              </a:rPr>
              <a:t>, </a:t>
            </a:r>
            <a:r>
              <a:rPr lang="en-US" altLang="zh-CN" sz="1400" dirty="0" err="1" smtClean="0">
                <a:latin typeface="+mj-lt"/>
                <a:ea typeface="微软雅黑 Light" panose="020B0502040204020203" pitchFamily="34" charset="-122"/>
              </a:rPr>
              <a:t>Zhihong</a:t>
            </a:r>
            <a:r>
              <a:rPr lang="en-US" altLang="zh-CN" sz="1400" dirty="0" smtClean="0">
                <a:latin typeface="+mj-lt"/>
                <a:ea typeface="微软雅黑 Light" panose="020B0502040204020203" pitchFamily="34" charset="-122"/>
              </a:rPr>
              <a:t> Zhao, </a:t>
            </a:r>
            <a:r>
              <a:rPr lang="en-US" altLang="zh-CN" sz="1400" dirty="0" err="1" smtClean="0">
                <a:latin typeface="+mj-lt"/>
                <a:ea typeface="微软雅黑 Light" panose="020B0502040204020203" pitchFamily="34" charset="-122"/>
              </a:rPr>
              <a:t>Baowen</a:t>
            </a:r>
            <a:r>
              <a:rPr lang="en-US" altLang="zh-CN" sz="1400" dirty="0" smtClean="0">
                <a:latin typeface="+mj-lt"/>
                <a:ea typeface="微软雅黑 Light" panose="020B0502040204020203" pitchFamily="34" charset="-122"/>
              </a:rPr>
              <a:t> Xu, Yang Feng. Using </a:t>
            </a:r>
            <a:r>
              <a:rPr lang="en-US" altLang="zh-CN" sz="1400" dirty="0">
                <a:latin typeface="+mj-lt"/>
                <a:ea typeface="微软雅黑 Light" panose="020B0502040204020203" pitchFamily="34" charset="-122"/>
              </a:rPr>
              <a:t>Semi-supervised </a:t>
            </a:r>
            <a:r>
              <a:rPr lang="en-US" altLang="zh-CN" sz="1400" dirty="0" smtClean="0">
                <a:latin typeface="+mj-lt"/>
                <a:ea typeface="微软雅黑 Light" panose="020B0502040204020203" pitchFamily="34" charset="-122"/>
              </a:rPr>
              <a:t>Clustering </a:t>
            </a:r>
            <a:r>
              <a:rPr lang="en-US" altLang="zh-CN" sz="1400" dirty="0">
                <a:latin typeface="+mj-lt"/>
                <a:ea typeface="微软雅黑 Light" panose="020B0502040204020203" pitchFamily="34" charset="-122"/>
              </a:rPr>
              <a:t>to Improve </a:t>
            </a:r>
            <a:r>
              <a:rPr lang="en-US" altLang="zh-CN" sz="1400" dirty="0" smtClean="0">
                <a:latin typeface="+mj-lt"/>
                <a:ea typeface="微软雅黑 Light" panose="020B0502040204020203" pitchFamily="34" charset="-122"/>
              </a:rPr>
              <a:t>Regression </a:t>
            </a:r>
            <a:r>
              <a:rPr lang="en-US" altLang="zh-CN" sz="1400" dirty="0">
                <a:latin typeface="+mj-lt"/>
                <a:ea typeface="微软雅黑 Light" panose="020B0502040204020203" pitchFamily="34" charset="-122"/>
              </a:rPr>
              <a:t>Test Selection Techniques </a:t>
            </a:r>
            <a:r>
              <a:rPr lang="en-US" altLang="zh-CN" sz="1400" dirty="0" smtClean="0">
                <a:latin typeface="+mj-lt"/>
                <a:ea typeface="微软雅黑 Light" panose="020B0502040204020203" pitchFamily="34" charset="-122"/>
              </a:rPr>
              <a:t>ICST 2011</a:t>
            </a:r>
            <a:endParaRPr lang="zh-CN" altLang="en-US" sz="1400" dirty="0">
              <a:latin typeface="+mj-lt"/>
              <a:ea typeface="微软雅黑 Light" panose="020B0502040204020203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09242" y="4049475"/>
            <a:ext cx="29915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ea typeface="微软雅黑 Light" panose="020B0502040204020203" pitchFamily="34" charset="-122"/>
                <a:cs typeface="Times New Roman" pitchFamily="18" charset="0"/>
              </a:rPr>
              <a:t>寻找行为空间转换矩阵</a:t>
            </a:r>
            <a:r>
              <a:rPr lang="en-US" altLang="zh-CN" sz="2000" b="1" i="1" dirty="0" smtClean="0">
                <a:ea typeface="微软雅黑 Light" panose="020B0502040204020203" pitchFamily="34" charset="-122"/>
                <a:cs typeface="Times New Roman" pitchFamily="18" charset="0"/>
              </a:rPr>
              <a:t>W</a:t>
            </a:r>
            <a:r>
              <a:rPr lang="en-US" altLang="zh-CN" sz="2000" b="1" dirty="0" smtClean="0">
                <a:ea typeface="微软雅黑 Light" panose="020B0502040204020203" pitchFamily="34" charset="-122"/>
                <a:cs typeface="Times New Roman" pitchFamily="18" charset="0"/>
              </a:rPr>
              <a:t/>
            </a:r>
            <a:br>
              <a:rPr lang="en-US" altLang="zh-CN" sz="2000" b="1" dirty="0" smtClean="0">
                <a:ea typeface="微软雅黑 Light" panose="020B0502040204020203" pitchFamily="34" charset="-122"/>
                <a:cs typeface="Times New Roman" pitchFamily="18" charset="0"/>
              </a:rPr>
            </a:br>
            <a:r>
              <a:rPr lang="zh-CN" altLang="en-US" sz="2000" b="1" dirty="0" smtClean="0">
                <a:ea typeface="微软雅黑 Light" panose="020B0502040204020203" pitchFamily="34" charset="-122"/>
                <a:cs typeface="Times New Roman" pitchFamily="18" charset="0"/>
              </a:rPr>
              <a:t>极大化优化目标</a:t>
            </a:r>
            <a:r>
              <a:rPr lang="en-US" altLang="zh-CN" sz="2000" b="1" i="1" dirty="0" smtClean="0">
                <a:ea typeface="微软雅黑 Light" panose="020B0502040204020203" pitchFamily="34" charset="-122"/>
                <a:cs typeface="Times New Roman" pitchFamily="18" charset="0"/>
              </a:rPr>
              <a:t>J(W)</a:t>
            </a:r>
            <a:endParaRPr lang="en-US" altLang="zh-CN" sz="2000" b="1" i="1" dirty="0">
              <a:ea typeface="微软雅黑 Light" panose="020B0502040204020203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1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90788" y="451825"/>
            <a:ext cx="3990109" cy="1133555"/>
          </a:xfrm>
          <a:prstGeom prst="ellipse">
            <a:avLst/>
          </a:prstGeom>
          <a:noFill/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5" name="椭圆 4"/>
          <p:cNvSpPr/>
          <p:nvPr/>
        </p:nvSpPr>
        <p:spPr>
          <a:xfrm>
            <a:off x="694828" y="890132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6" name="椭圆 5"/>
          <p:cNvSpPr/>
          <p:nvPr/>
        </p:nvSpPr>
        <p:spPr>
          <a:xfrm>
            <a:off x="864231" y="1098579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7" name="椭圆 6"/>
          <p:cNvSpPr/>
          <p:nvPr/>
        </p:nvSpPr>
        <p:spPr>
          <a:xfrm>
            <a:off x="1203667" y="1176668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8" name="椭圆 7"/>
          <p:cNvSpPr/>
          <p:nvPr/>
        </p:nvSpPr>
        <p:spPr>
          <a:xfrm>
            <a:off x="1050008" y="1249091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9" name="椭圆 8"/>
          <p:cNvSpPr/>
          <p:nvPr/>
        </p:nvSpPr>
        <p:spPr>
          <a:xfrm>
            <a:off x="1562622" y="900842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10" name="椭圆 9"/>
          <p:cNvSpPr/>
          <p:nvPr/>
        </p:nvSpPr>
        <p:spPr>
          <a:xfrm>
            <a:off x="1102906" y="688611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11" name="椭圆 10"/>
          <p:cNvSpPr/>
          <p:nvPr/>
        </p:nvSpPr>
        <p:spPr>
          <a:xfrm>
            <a:off x="1203667" y="913435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12" name="椭圆 11"/>
          <p:cNvSpPr/>
          <p:nvPr/>
        </p:nvSpPr>
        <p:spPr>
          <a:xfrm>
            <a:off x="2736482" y="1395835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13" name="椭圆 12"/>
          <p:cNvSpPr/>
          <p:nvPr/>
        </p:nvSpPr>
        <p:spPr>
          <a:xfrm>
            <a:off x="1576478" y="638229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14" name="椭圆 13"/>
          <p:cNvSpPr/>
          <p:nvPr/>
        </p:nvSpPr>
        <p:spPr>
          <a:xfrm>
            <a:off x="1712506" y="1298212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15" name="椭圆 14"/>
          <p:cNvSpPr/>
          <p:nvPr/>
        </p:nvSpPr>
        <p:spPr>
          <a:xfrm>
            <a:off x="2159628" y="1310805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16" name="椭圆 15"/>
          <p:cNvSpPr/>
          <p:nvPr/>
        </p:nvSpPr>
        <p:spPr>
          <a:xfrm>
            <a:off x="2063906" y="944290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17" name="椭圆 16"/>
          <p:cNvSpPr/>
          <p:nvPr/>
        </p:nvSpPr>
        <p:spPr>
          <a:xfrm>
            <a:off x="1493666" y="1298212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18" name="椭圆 17"/>
          <p:cNvSpPr/>
          <p:nvPr/>
        </p:nvSpPr>
        <p:spPr>
          <a:xfrm>
            <a:off x="1955589" y="1140774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19" name="椭圆 18"/>
          <p:cNvSpPr/>
          <p:nvPr/>
        </p:nvSpPr>
        <p:spPr>
          <a:xfrm>
            <a:off x="1356067" y="1065836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20" name="椭圆 19"/>
          <p:cNvSpPr/>
          <p:nvPr/>
        </p:nvSpPr>
        <p:spPr>
          <a:xfrm>
            <a:off x="1560106" y="1145812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21" name="椭圆 20"/>
          <p:cNvSpPr/>
          <p:nvPr/>
        </p:nvSpPr>
        <p:spPr>
          <a:xfrm>
            <a:off x="1728878" y="790629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22" name="椭圆 21"/>
          <p:cNvSpPr/>
          <p:nvPr/>
        </p:nvSpPr>
        <p:spPr>
          <a:xfrm>
            <a:off x="2414995" y="1377567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23" name="椭圆 22"/>
          <p:cNvSpPr/>
          <p:nvPr/>
        </p:nvSpPr>
        <p:spPr>
          <a:xfrm>
            <a:off x="2429164" y="638229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24" name="椭圆 23"/>
          <p:cNvSpPr/>
          <p:nvPr/>
        </p:nvSpPr>
        <p:spPr>
          <a:xfrm>
            <a:off x="2216306" y="1096691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25" name="椭圆 24"/>
          <p:cNvSpPr/>
          <p:nvPr/>
        </p:nvSpPr>
        <p:spPr>
          <a:xfrm>
            <a:off x="2474507" y="1114955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26" name="椭圆 25"/>
          <p:cNvSpPr/>
          <p:nvPr/>
        </p:nvSpPr>
        <p:spPr>
          <a:xfrm>
            <a:off x="2754747" y="1159043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27" name="椭圆 26"/>
          <p:cNvSpPr/>
          <p:nvPr/>
        </p:nvSpPr>
        <p:spPr>
          <a:xfrm>
            <a:off x="2474507" y="851722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28" name="椭圆 27"/>
          <p:cNvSpPr/>
          <p:nvPr/>
        </p:nvSpPr>
        <p:spPr>
          <a:xfrm>
            <a:off x="2678546" y="931698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29" name="椭圆 28"/>
          <p:cNvSpPr/>
          <p:nvPr/>
        </p:nvSpPr>
        <p:spPr>
          <a:xfrm>
            <a:off x="2847318" y="576516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30" name="椭圆 29"/>
          <p:cNvSpPr/>
          <p:nvPr/>
        </p:nvSpPr>
        <p:spPr>
          <a:xfrm>
            <a:off x="2983346" y="1236499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31" name="椭圆 30"/>
          <p:cNvSpPr/>
          <p:nvPr/>
        </p:nvSpPr>
        <p:spPr>
          <a:xfrm>
            <a:off x="3430468" y="1249092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32" name="椭圆 31"/>
          <p:cNvSpPr/>
          <p:nvPr/>
        </p:nvSpPr>
        <p:spPr>
          <a:xfrm>
            <a:off x="3334746" y="882577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33" name="椭圆 32"/>
          <p:cNvSpPr/>
          <p:nvPr/>
        </p:nvSpPr>
        <p:spPr>
          <a:xfrm>
            <a:off x="3158422" y="1084100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34" name="椭圆 33"/>
          <p:cNvSpPr/>
          <p:nvPr/>
        </p:nvSpPr>
        <p:spPr>
          <a:xfrm>
            <a:off x="3757944" y="895805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35" name="椭圆 34"/>
          <p:cNvSpPr/>
          <p:nvPr/>
        </p:nvSpPr>
        <p:spPr>
          <a:xfrm>
            <a:off x="3161569" y="736469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36" name="椭圆 35"/>
          <p:cNvSpPr/>
          <p:nvPr/>
        </p:nvSpPr>
        <p:spPr>
          <a:xfrm>
            <a:off x="2134440" y="624373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37" name="椭圆 36"/>
          <p:cNvSpPr/>
          <p:nvPr/>
        </p:nvSpPr>
        <p:spPr>
          <a:xfrm>
            <a:off x="3542567" y="616188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38" name="椭圆 37"/>
          <p:cNvSpPr/>
          <p:nvPr/>
        </p:nvSpPr>
        <p:spPr>
          <a:xfrm>
            <a:off x="3667261" y="1205644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39" name="椭圆 38"/>
          <p:cNvSpPr/>
          <p:nvPr/>
        </p:nvSpPr>
        <p:spPr>
          <a:xfrm>
            <a:off x="3987182" y="1127556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40" name="椭圆 39"/>
          <p:cNvSpPr/>
          <p:nvPr/>
        </p:nvSpPr>
        <p:spPr>
          <a:xfrm>
            <a:off x="4018661" y="851722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cxnSp>
        <p:nvCxnSpPr>
          <p:cNvPr id="48" name="直接箭头连接符 47"/>
          <p:cNvCxnSpPr>
            <a:stCxn id="4" idx="4"/>
            <a:endCxn id="49" idx="0"/>
          </p:cNvCxnSpPr>
          <p:nvPr/>
        </p:nvCxnSpPr>
        <p:spPr>
          <a:xfrm flipH="1">
            <a:off x="2485761" y="1585380"/>
            <a:ext cx="82" cy="1204966"/>
          </a:xfrm>
          <a:prstGeom prst="straightConnector1">
            <a:avLst/>
          </a:prstGeom>
          <a:ln w="28575">
            <a:solidFill>
              <a:srgbClr val="0076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993898" y="2865119"/>
            <a:ext cx="2998626" cy="622513"/>
            <a:chOff x="1179976" y="2917011"/>
            <a:chExt cx="2998626" cy="622512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9976" y="2917011"/>
              <a:ext cx="617968" cy="622512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2941" y="2917011"/>
              <a:ext cx="617968" cy="622512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6676" y="2917011"/>
              <a:ext cx="617968" cy="622512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0634" y="2917011"/>
              <a:ext cx="617968" cy="622512"/>
            </a:xfrm>
            <a:prstGeom prst="rect">
              <a:avLst/>
            </a:prstGeom>
          </p:spPr>
        </p:pic>
      </p:grpSp>
      <p:sp>
        <p:nvSpPr>
          <p:cNvPr id="49" name="圆角矩形 48"/>
          <p:cNvSpPr/>
          <p:nvPr/>
        </p:nvSpPr>
        <p:spPr>
          <a:xfrm>
            <a:off x="823844" y="2790346"/>
            <a:ext cx="3323833" cy="756460"/>
          </a:xfrm>
          <a:prstGeom prst="roundRect">
            <a:avLst/>
          </a:prstGeom>
          <a:noFill/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55" name="椭圆 54"/>
          <p:cNvSpPr/>
          <p:nvPr/>
        </p:nvSpPr>
        <p:spPr>
          <a:xfrm>
            <a:off x="6036219" y="451827"/>
            <a:ext cx="970447" cy="957220"/>
          </a:xfrm>
          <a:prstGeom prst="ellipse">
            <a:avLst/>
          </a:prstGeom>
          <a:noFill/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56" name="椭圆 55"/>
          <p:cNvSpPr/>
          <p:nvPr/>
        </p:nvSpPr>
        <p:spPr>
          <a:xfrm>
            <a:off x="6240259" y="890134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57" name="椭圆 56"/>
          <p:cNvSpPr/>
          <p:nvPr/>
        </p:nvSpPr>
        <p:spPr>
          <a:xfrm>
            <a:off x="6409662" y="1098581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58" name="椭圆 57"/>
          <p:cNvSpPr/>
          <p:nvPr/>
        </p:nvSpPr>
        <p:spPr>
          <a:xfrm>
            <a:off x="6749098" y="1176669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59" name="椭圆 58"/>
          <p:cNvSpPr/>
          <p:nvPr/>
        </p:nvSpPr>
        <p:spPr>
          <a:xfrm>
            <a:off x="6595439" y="1249093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60" name="椭圆 59"/>
          <p:cNvSpPr/>
          <p:nvPr/>
        </p:nvSpPr>
        <p:spPr>
          <a:xfrm>
            <a:off x="7582255" y="832833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61" name="椭圆 60"/>
          <p:cNvSpPr/>
          <p:nvPr/>
        </p:nvSpPr>
        <p:spPr>
          <a:xfrm>
            <a:off x="6648337" y="688613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62" name="椭圆 61"/>
          <p:cNvSpPr/>
          <p:nvPr/>
        </p:nvSpPr>
        <p:spPr>
          <a:xfrm>
            <a:off x="6749098" y="913437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63" name="椭圆 62"/>
          <p:cNvSpPr/>
          <p:nvPr/>
        </p:nvSpPr>
        <p:spPr>
          <a:xfrm>
            <a:off x="9889522" y="1283737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64" name="椭圆 63"/>
          <p:cNvSpPr/>
          <p:nvPr/>
        </p:nvSpPr>
        <p:spPr>
          <a:xfrm>
            <a:off x="7596111" y="570220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65" name="椭圆 64"/>
          <p:cNvSpPr/>
          <p:nvPr/>
        </p:nvSpPr>
        <p:spPr>
          <a:xfrm>
            <a:off x="7732139" y="1230201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66" name="椭圆 65"/>
          <p:cNvSpPr/>
          <p:nvPr/>
        </p:nvSpPr>
        <p:spPr>
          <a:xfrm>
            <a:off x="8844921" y="1238384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67" name="椭圆 66"/>
          <p:cNvSpPr/>
          <p:nvPr/>
        </p:nvSpPr>
        <p:spPr>
          <a:xfrm>
            <a:off x="8749199" y="871869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68" name="椭圆 67"/>
          <p:cNvSpPr/>
          <p:nvPr/>
        </p:nvSpPr>
        <p:spPr>
          <a:xfrm>
            <a:off x="7513299" y="1230201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69" name="椭圆 68"/>
          <p:cNvSpPr/>
          <p:nvPr/>
        </p:nvSpPr>
        <p:spPr>
          <a:xfrm>
            <a:off x="8640882" y="1068353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70" name="椭圆 69"/>
          <p:cNvSpPr/>
          <p:nvPr/>
        </p:nvSpPr>
        <p:spPr>
          <a:xfrm>
            <a:off x="7375701" y="997825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71" name="椭圆 70"/>
          <p:cNvSpPr/>
          <p:nvPr/>
        </p:nvSpPr>
        <p:spPr>
          <a:xfrm>
            <a:off x="7579739" y="1077801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72" name="椭圆 71"/>
          <p:cNvSpPr/>
          <p:nvPr/>
        </p:nvSpPr>
        <p:spPr>
          <a:xfrm>
            <a:off x="7748511" y="722620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73" name="椭圆 72"/>
          <p:cNvSpPr/>
          <p:nvPr/>
        </p:nvSpPr>
        <p:spPr>
          <a:xfrm>
            <a:off x="10031327" y="668465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74" name="椭圆 73"/>
          <p:cNvSpPr/>
          <p:nvPr/>
        </p:nvSpPr>
        <p:spPr>
          <a:xfrm>
            <a:off x="10139878" y="1062686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75" name="椭圆 74"/>
          <p:cNvSpPr/>
          <p:nvPr/>
        </p:nvSpPr>
        <p:spPr>
          <a:xfrm>
            <a:off x="8901599" y="1024269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76" name="椭圆 75"/>
          <p:cNvSpPr/>
          <p:nvPr/>
        </p:nvSpPr>
        <p:spPr>
          <a:xfrm>
            <a:off x="9627547" y="1002857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77" name="椭圆 76"/>
          <p:cNvSpPr/>
          <p:nvPr/>
        </p:nvSpPr>
        <p:spPr>
          <a:xfrm>
            <a:off x="9907787" y="1046945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78" name="椭圆 77"/>
          <p:cNvSpPr/>
          <p:nvPr/>
        </p:nvSpPr>
        <p:spPr>
          <a:xfrm>
            <a:off x="9627547" y="739625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79" name="椭圆 78"/>
          <p:cNvSpPr/>
          <p:nvPr/>
        </p:nvSpPr>
        <p:spPr>
          <a:xfrm>
            <a:off x="9831586" y="819601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80" name="椭圆 79"/>
          <p:cNvSpPr/>
          <p:nvPr/>
        </p:nvSpPr>
        <p:spPr>
          <a:xfrm>
            <a:off x="10147578" y="864317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81" name="椭圆 80"/>
          <p:cNvSpPr/>
          <p:nvPr/>
        </p:nvSpPr>
        <p:spPr>
          <a:xfrm>
            <a:off x="10629963" y="1132586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82" name="椭圆 81"/>
          <p:cNvSpPr/>
          <p:nvPr/>
        </p:nvSpPr>
        <p:spPr>
          <a:xfrm>
            <a:off x="11077085" y="1145180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83" name="椭圆 82"/>
          <p:cNvSpPr/>
          <p:nvPr/>
        </p:nvSpPr>
        <p:spPr>
          <a:xfrm>
            <a:off x="10981363" y="778665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84" name="椭圆 83"/>
          <p:cNvSpPr/>
          <p:nvPr/>
        </p:nvSpPr>
        <p:spPr>
          <a:xfrm>
            <a:off x="10805039" y="980188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85" name="椭圆 84"/>
          <p:cNvSpPr/>
          <p:nvPr/>
        </p:nvSpPr>
        <p:spPr>
          <a:xfrm>
            <a:off x="11404561" y="791893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86" name="椭圆 85"/>
          <p:cNvSpPr/>
          <p:nvPr/>
        </p:nvSpPr>
        <p:spPr>
          <a:xfrm>
            <a:off x="10808186" y="632557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87" name="椭圆 86"/>
          <p:cNvSpPr/>
          <p:nvPr/>
        </p:nvSpPr>
        <p:spPr>
          <a:xfrm>
            <a:off x="8819733" y="551953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88" name="椭圆 87"/>
          <p:cNvSpPr/>
          <p:nvPr/>
        </p:nvSpPr>
        <p:spPr>
          <a:xfrm>
            <a:off x="11189183" y="512277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89" name="椭圆 88"/>
          <p:cNvSpPr/>
          <p:nvPr/>
        </p:nvSpPr>
        <p:spPr>
          <a:xfrm>
            <a:off x="11291205" y="1041276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90" name="椭圆 89"/>
          <p:cNvSpPr/>
          <p:nvPr/>
        </p:nvSpPr>
        <p:spPr>
          <a:xfrm>
            <a:off x="11633799" y="1023644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91" name="椭圆 90"/>
          <p:cNvSpPr/>
          <p:nvPr/>
        </p:nvSpPr>
        <p:spPr>
          <a:xfrm>
            <a:off x="11665278" y="747810"/>
            <a:ext cx="113356" cy="98241"/>
          </a:xfrm>
          <a:prstGeom prst="ellipse">
            <a:avLst/>
          </a:prstGeom>
          <a:solidFill>
            <a:srgbClr val="0076CB"/>
          </a:solidFill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92" name="椭圆 91"/>
          <p:cNvSpPr/>
          <p:nvPr/>
        </p:nvSpPr>
        <p:spPr>
          <a:xfrm>
            <a:off x="7188045" y="461287"/>
            <a:ext cx="970447" cy="957220"/>
          </a:xfrm>
          <a:prstGeom prst="ellipse">
            <a:avLst/>
          </a:prstGeom>
          <a:noFill/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93" name="椭圆 92"/>
          <p:cNvSpPr/>
          <p:nvPr/>
        </p:nvSpPr>
        <p:spPr>
          <a:xfrm>
            <a:off x="8323333" y="501577"/>
            <a:ext cx="970447" cy="957220"/>
          </a:xfrm>
          <a:prstGeom prst="ellipse">
            <a:avLst/>
          </a:prstGeom>
          <a:noFill/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sp>
        <p:nvSpPr>
          <p:cNvPr id="94" name="椭圆 93"/>
          <p:cNvSpPr/>
          <p:nvPr/>
        </p:nvSpPr>
        <p:spPr>
          <a:xfrm>
            <a:off x="9459714" y="483947"/>
            <a:ext cx="970447" cy="957220"/>
          </a:xfrm>
          <a:prstGeom prst="ellipse">
            <a:avLst/>
          </a:prstGeom>
          <a:noFill/>
          <a:ln>
            <a:solidFill>
              <a:srgbClr val="007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8"/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517" y="2854959"/>
            <a:ext cx="617968" cy="622512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700" y="2854959"/>
            <a:ext cx="617968" cy="622512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748" y="2854959"/>
            <a:ext cx="617968" cy="622512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965" y="2854959"/>
            <a:ext cx="617968" cy="622512"/>
          </a:xfrm>
          <a:prstGeom prst="rect">
            <a:avLst/>
          </a:prstGeom>
        </p:spPr>
      </p:pic>
      <p:cxnSp>
        <p:nvCxnSpPr>
          <p:cNvPr id="102" name="直接箭头连接符 101"/>
          <p:cNvCxnSpPr>
            <a:stCxn id="55" idx="4"/>
            <a:endCxn id="98" idx="0"/>
          </p:cNvCxnSpPr>
          <p:nvPr/>
        </p:nvCxnSpPr>
        <p:spPr>
          <a:xfrm>
            <a:off x="6521443" y="1409047"/>
            <a:ext cx="0" cy="1445912"/>
          </a:xfrm>
          <a:prstGeom prst="straightConnector1">
            <a:avLst/>
          </a:prstGeom>
          <a:ln w="28575">
            <a:solidFill>
              <a:srgbClr val="0076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92" idx="4"/>
            <a:endCxn id="99" idx="0"/>
          </p:cNvCxnSpPr>
          <p:nvPr/>
        </p:nvCxnSpPr>
        <p:spPr>
          <a:xfrm>
            <a:off x="7673269" y="1418507"/>
            <a:ext cx="0" cy="1436452"/>
          </a:xfrm>
          <a:prstGeom prst="straightConnector1">
            <a:avLst/>
          </a:prstGeom>
          <a:ln w="28575">
            <a:solidFill>
              <a:srgbClr val="0076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93" idx="4"/>
            <a:endCxn id="100" idx="0"/>
          </p:cNvCxnSpPr>
          <p:nvPr/>
        </p:nvCxnSpPr>
        <p:spPr>
          <a:xfrm>
            <a:off x="8808557" y="1458797"/>
            <a:ext cx="0" cy="1396162"/>
          </a:xfrm>
          <a:prstGeom prst="straightConnector1">
            <a:avLst/>
          </a:prstGeom>
          <a:ln w="28575">
            <a:solidFill>
              <a:srgbClr val="0076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/>
          <p:cNvCxnSpPr>
            <a:stCxn id="94" idx="4"/>
            <a:endCxn id="101" idx="0"/>
          </p:cNvCxnSpPr>
          <p:nvPr/>
        </p:nvCxnSpPr>
        <p:spPr>
          <a:xfrm>
            <a:off x="9944938" y="1441167"/>
            <a:ext cx="0" cy="1413792"/>
          </a:xfrm>
          <a:prstGeom prst="straightConnector1">
            <a:avLst/>
          </a:prstGeom>
          <a:ln w="28575">
            <a:solidFill>
              <a:srgbClr val="0076C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右箭头 117"/>
          <p:cNvSpPr/>
          <p:nvPr/>
        </p:nvSpPr>
        <p:spPr>
          <a:xfrm>
            <a:off x="4522680" y="1108129"/>
            <a:ext cx="1379225" cy="918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机器学习</a:t>
            </a:r>
            <a:endParaRPr lang="zh-CN" altLang="en-US" sz="1600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 t="14383" r="2925" b="20789"/>
          <a:stretch/>
        </p:blipFill>
        <p:spPr bwMode="auto">
          <a:xfrm>
            <a:off x="630662" y="5249818"/>
            <a:ext cx="2039825" cy="95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r="8399"/>
          <a:stretch/>
        </p:blipFill>
        <p:spPr bwMode="auto">
          <a:xfrm>
            <a:off x="3298821" y="5225475"/>
            <a:ext cx="2055511" cy="998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167" y="5198476"/>
            <a:ext cx="1112897" cy="1052740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333" y="5249818"/>
            <a:ext cx="950057" cy="950057"/>
          </a:xfrm>
          <a:prstGeom prst="rect">
            <a:avLst/>
          </a:prstGeom>
        </p:spPr>
      </p:pic>
      <p:sp>
        <p:nvSpPr>
          <p:cNvPr id="119" name="文本框 118"/>
          <p:cNvSpPr txBox="1"/>
          <p:nvPr/>
        </p:nvSpPr>
        <p:spPr>
          <a:xfrm>
            <a:off x="645677" y="4042853"/>
            <a:ext cx="1012008" cy="578882"/>
          </a:xfrm>
          <a:prstGeom prst="roundRect">
            <a:avLst/>
          </a:prstGeom>
          <a:noFill/>
          <a:ln>
            <a:solidFill>
              <a:srgbClr val="0076CB"/>
            </a:solidFill>
            <a:prstDash val="dash"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动态抽样</a:t>
            </a:r>
            <a:endParaRPr lang="en-US" altLang="zh-CN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ICST 2010</a:t>
            </a:r>
            <a:endParaRPr lang="zh-CN" altLang="en-US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2122739" y="4050410"/>
            <a:ext cx="989120" cy="578882"/>
          </a:xfrm>
          <a:prstGeom prst="roundRect">
            <a:avLst/>
          </a:prstGeom>
          <a:noFill/>
          <a:ln>
            <a:solidFill>
              <a:srgbClr val="0076CB"/>
            </a:solidFill>
            <a:prstDash val="dash"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半监督</a:t>
            </a:r>
            <a:endParaRPr lang="en-US" altLang="zh-CN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ICST 2011</a:t>
            </a:r>
            <a:endParaRPr lang="zh-CN" altLang="en-US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4854883" y="4042853"/>
            <a:ext cx="1010328" cy="578882"/>
          </a:xfrm>
          <a:prstGeom prst="roundRect">
            <a:avLst/>
          </a:prstGeom>
          <a:noFill/>
          <a:ln>
            <a:solidFill>
              <a:srgbClr val="0076CB"/>
            </a:solidFill>
            <a:prstDash val="dash"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多标签</a:t>
            </a:r>
            <a:endParaRPr lang="en-US" altLang="zh-CN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ICSE 2012</a:t>
            </a:r>
            <a:endParaRPr lang="zh-CN" altLang="en-US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10698502" y="4035295"/>
            <a:ext cx="955200" cy="578882"/>
          </a:xfrm>
          <a:prstGeom prst="roundRect">
            <a:avLst/>
          </a:prstGeom>
          <a:noFill/>
          <a:ln>
            <a:solidFill>
              <a:srgbClr val="0076CB"/>
            </a:solidFill>
            <a:prstDash val="dash"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众包报告</a:t>
            </a:r>
            <a:endParaRPr lang="en-US" altLang="zh-CN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FSE 2015</a:t>
            </a:r>
            <a:endParaRPr lang="zh-CN" altLang="en-US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239021" y="4042853"/>
            <a:ext cx="955200" cy="578882"/>
          </a:xfrm>
          <a:prstGeom prst="roundRect">
            <a:avLst/>
          </a:prstGeom>
          <a:noFill/>
          <a:ln>
            <a:solidFill>
              <a:srgbClr val="0076CB"/>
            </a:solidFill>
            <a:prstDash val="dash"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动态加权</a:t>
            </a:r>
            <a:endParaRPr lang="en-US" altLang="zh-CN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JSS 2014</a:t>
            </a:r>
            <a:endParaRPr lang="zh-CN" altLang="en-US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9108269" y="4042853"/>
            <a:ext cx="1134685" cy="578882"/>
          </a:xfrm>
          <a:prstGeom prst="roundRect">
            <a:avLst/>
          </a:prstGeom>
          <a:noFill/>
          <a:ln>
            <a:solidFill>
              <a:srgbClr val="0076CB"/>
            </a:solidFill>
            <a:prstDash val="dash"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动静态融合</a:t>
            </a:r>
            <a:endParaRPr lang="en-US" altLang="zh-CN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ISSTA 2014</a:t>
            </a:r>
            <a:endParaRPr lang="zh-CN" altLang="en-US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509763" y="4035294"/>
            <a:ext cx="1008647" cy="578882"/>
          </a:xfrm>
          <a:prstGeom prst="roundRect">
            <a:avLst/>
          </a:prstGeom>
          <a:noFill/>
          <a:ln>
            <a:solidFill>
              <a:srgbClr val="0076CB"/>
            </a:solidFill>
            <a:prstDash val="dash"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逻辑测试</a:t>
            </a:r>
            <a:endParaRPr lang="en-US" altLang="zh-CN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SCIS 2012</a:t>
            </a:r>
            <a:endParaRPr lang="zh-CN" altLang="en-US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7541521" y="4035294"/>
            <a:ext cx="1134687" cy="578882"/>
          </a:xfrm>
          <a:prstGeom prst="roundRect">
            <a:avLst/>
          </a:prstGeom>
          <a:noFill/>
          <a:ln>
            <a:solidFill>
              <a:srgbClr val="0076CB"/>
            </a:solidFill>
            <a:prstDash val="dash"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相似性排序</a:t>
            </a:r>
            <a:endParaRPr lang="en-US" altLang="zh-CN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1400" b="1" dirty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SQJ 2014</a:t>
            </a:r>
            <a:endParaRPr lang="zh-CN" altLang="en-US" sz="1400" b="1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2" name="右箭头 111"/>
          <p:cNvSpPr/>
          <p:nvPr/>
        </p:nvSpPr>
        <p:spPr>
          <a:xfrm>
            <a:off x="4520225" y="2364200"/>
            <a:ext cx="1379225" cy="9183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rgbClr val="0076C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软件分析</a:t>
            </a:r>
            <a:endParaRPr lang="zh-CN" altLang="en-US" sz="1600" dirty="0">
              <a:solidFill>
                <a:srgbClr val="0076C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578277" y="6403392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感谢上述五大科研合作伙伴的鼎力支持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6727" y="4936440"/>
            <a:ext cx="1027992" cy="13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cs typeface="Courier New" panose="02070309020205020404" pitchFamily="49" charset="0"/>
              </a:rPr>
              <a:t>自动化测试脚本修复</a:t>
            </a:r>
          </a:p>
        </p:txBody>
      </p:sp>
      <p:pic>
        <p:nvPicPr>
          <p:cNvPr id="4" name="Picture 1" descr="page5image50052544">
            <a:extLst>
              <a:ext uri="{FF2B5EF4-FFF2-40B4-BE49-F238E27FC236}">
                <a16:creationId xmlns:a16="http://schemas.microsoft.com/office/drawing/2014/main" id="{0DC655BD-4567-7040-B258-4C4EAC45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88" y="1822532"/>
            <a:ext cx="2877175" cy="20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age5image50036944">
            <a:extLst>
              <a:ext uri="{FF2B5EF4-FFF2-40B4-BE49-F238E27FC236}">
                <a16:creationId xmlns:a16="http://schemas.microsoft.com/office/drawing/2014/main" id="{66288E43-D2CE-BE48-B905-C08286EB7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89" y="3943755"/>
            <a:ext cx="2877175" cy="20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099F6D85-B041-624E-964F-E7BA9E560FB8}"/>
              </a:ext>
            </a:extLst>
          </p:cNvPr>
          <p:cNvGrpSpPr/>
          <p:nvPr/>
        </p:nvGrpSpPr>
        <p:grpSpPr>
          <a:xfrm>
            <a:off x="4976214" y="3949453"/>
            <a:ext cx="2877175" cy="2057847"/>
            <a:chOff x="5110816" y="2198843"/>
            <a:chExt cx="2877175" cy="2057847"/>
          </a:xfrm>
        </p:grpSpPr>
        <p:pic>
          <p:nvPicPr>
            <p:cNvPr id="8" name="Picture 2" descr="page5image50036944">
              <a:extLst>
                <a:ext uri="{FF2B5EF4-FFF2-40B4-BE49-F238E27FC236}">
                  <a16:creationId xmlns:a16="http://schemas.microsoft.com/office/drawing/2014/main" id="{85726EB1-56A2-0642-B690-182DD007B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0816" y="2198843"/>
              <a:ext cx="2877175" cy="2057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7A5F4C1B-17AE-A248-B780-A7A9C28D1445}"/>
                </a:ext>
              </a:extLst>
            </p:cNvPr>
            <p:cNvSpPr/>
            <p:nvPr/>
          </p:nvSpPr>
          <p:spPr>
            <a:xfrm>
              <a:off x="5305425" y="3241070"/>
              <a:ext cx="619125" cy="13104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Role</a:t>
              </a:r>
            </a:p>
          </p:txBody>
        </p:sp>
      </p:grpSp>
      <p:pic>
        <p:nvPicPr>
          <p:cNvPr id="10" name="Picture 4" descr="page5image49846992">
            <a:extLst>
              <a:ext uri="{FF2B5EF4-FFF2-40B4-BE49-F238E27FC236}">
                <a16:creationId xmlns:a16="http://schemas.microsoft.com/office/drawing/2014/main" id="{A6253535-44AB-4043-A292-6616AED18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83" y="1827609"/>
            <a:ext cx="2877175" cy="11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9">
            <a:extLst>
              <a:ext uri="{FF2B5EF4-FFF2-40B4-BE49-F238E27FC236}">
                <a16:creationId xmlns:a16="http://schemas.microsoft.com/office/drawing/2014/main" id="{05D7700D-F926-9948-9D16-648B974D1623}"/>
              </a:ext>
            </a:extLst>
          </p:cNvPr>
          <p:cNvSpPr/>
          <p:nvPr/>
        </p:nvSpPr>
        <p:spPr>
          <a:xfrm>
            <a:off x="4850381" y="3134443"/>
            <a:ext cx="1879134" cy="58023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增加删除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确认弹出框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4E061245-1362-F14C-811E-06DB8FFC8BC4}"/>
              </a:ext>
            </a:extLst>
          </p:cNvPr>
          <p:cNvSpPr/>
          <p:nvPr/>
        </p:nvSpPr>
        <p:spPr>
          <a:xfrm>
            <a:off x="3334080" y="3925484"/>
            <a:ext cx="1311691" cy="58023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修改对象名称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>
            <a:endCxn id="10" idx="1"/>
          </p:cNvCxnSpPr>
          <p:nvPr/>
        </p:nvCxnSpPr>
        <p:spPr>
          <a:xfrm flipV="1">
            <a:off x="2407640" y="2407040"/>
            <a:ext cx="2577343" cy="134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8" idx="1"/>
          </p:cNvCxnSpPr>
          <p:nvPr/>
        </p:nvCxnSpPr>
        <p:spPr>
          <a:xfrm flipV="1">
            <a:off x="1342239" y="4978377"/>
            <a:ext cx="3633975" cy="78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498048" y="1895220"/>
            <a:ext cx="2751589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人工测试脚本</a:t>
            </a:r>
            <a:r>
              <a:rPr kumimoji="1"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内含业务</a:t>
            </a:r>
            <a:r>
              <a:rPr kumimoji="1"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理解信息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界面变更给</a:t>
            </a:r>
            <a:r>
              <a:rPr kumimoji="1"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GUI</a:t>
            </a:r>
            <a:r>
              <a:rPr kumimoji="1"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测试脚本维护带来巨大挑战</a:t>
            </a:r>
            <a:endParaRPr kumimoji="1"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快速迭代需要自动化测试脚本</a:t>
            </a:r>
            <a:endParaRPr kumimoji="1" lang="en-US" altLang="zh-CN" sz="2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7388" y="1822532"/>
            <a:ext cx="7426001" cy="418476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5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395" y="331839"/>
            <a:ext cx="6021394" cy="6445045"/>
          </a:xfrm>
          <a:prstGeom prst="rect">
            <a:avLst/>
          </a:prstGeom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DE6F1834-133B-2B40-9D69-CA712B655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38" y="1098958"/>
            <a:ext cx="5397534" cy="5490595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61851" y="67112"/>
            <a:ext cx="488260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 smtClean="0">
                <a:solidFill>
                  <a:schemeClr val="accent1"/>
                </a:solidFill>
                <a:cs typeface="Courier New" panose="02070309020205020404" pitchFamily="49" charset="0"/>
              </a:rPr>
              <a:t>Event Flow Graph</a:t>
            </a:r>
            <a:endParaRPr lang="zh-CN" altLang="en-US" sz="4800" dirty="0">
              <a:solidFill>
                <a:schemeClr val="accent1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7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3950" y="247437"/>
            <a:ext cx="10515600" cy="1279360"/>
          </a:xfrm>
        </p:spPr>
        <p:txBody>
          <a:bodyPr/>
          <a:lstStyle/>
          <a:p>
            <a:r>
              <a:rPr lang="zh-CN" altLang="en-US" b="1" dirty="0"/>
              <a:t>人</a:t>
            </a:r>
            <a:r>
              <a:rPr lang="zh-CN" altLang="en-US" b="1" dirty="0" smtClean="0"/>
              <a:t>机协同智能：人工辅助自动化修复</a:t>
            </a:r>
            <a:endParaRPr lang="zh-CN" altLang="en-US" b="1" dirty="0"/>
          </a:p>
        </p:txBody>
      </p:sp>
      <p:pic>
        <p:nvPicPr>
          <p:cNvPr id="6042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8824" y="1385980"/>
            <a:ext cx="7253450" cy="495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0" y="6345428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Zebao</a:t>
            </a:r>
            <a:r>
              <a:rPr lang="en-US" altLang="zh-CN" sz="1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Gao</a:t>
            </a:r>
            <a:r>
              <a:rPr lang="en-US" altLang="zh-CN" sz="14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b="1" dirty="0" err="1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Zhenyu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Chen</a:t>
            </a:r>
            <a:r>
              <a:rPr lang="en-US" altLang="zh-CN" sz="1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err="1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Atif</a:t>
            </a:r>
            <a:r>
              <a:rPr lang="en-US" altLang="zh-CN" sz="14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Memon</a:t>
            </a:r>
            <a:r>
              <a:rPr lang="en-US" altLang="zh-CN" sz="1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Yunxiao</a:t>
            </a:r>
            <a:r>
              <a:rPr lang="en-US" altLang="zh-CN" sz="1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Zou</a:t>
            </a:r>
            <a:r>
              <a:rPr lang="en-US" altLang="zh-CN" sz="1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en-US" altLang="zh-CN" sz="14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SITAR</a:t>
            </a:r>
            <a:r>
              <a:rPr lang="en-US" altLang="zh-CN" sz="14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: GUI Test Script Repair. IEEE Transactions on Software Engineering, </a:t>
            </a:r>
            <a:r>
              <a:rPr lang="en-US" altLang="zh-CN" sz="1400" dirty="0" smtClean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2016</a:t>
            </a:r>
            <a:endParaRPr lang="zh-CN" altLang="en-US" sz="14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71359" y="1526797"/>
            <a:ext cx="2971502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受</a:t>
            </a:r>
            <a:r>
              <a:rPr kumimoji="1" lang="zh-CN" altLang="en-US" sz="2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限于当前软件分析技术，</a:t>
            </a:r>
            <a:r>
              <a:rPr kumimoji="1" lang="en-US" altLang="zh-CN" sz="2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EFG</a:t>
            </a:r>
            <a:r>
              <a:rPr kumimoji="1" lang="zh-CN" altLang="en-US" sz="2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元素可能不完整</a:t>
            </a:r>
            <a:endParaRPr kumimoji="1" lang="zh-CN" altLang="en-US" sz="2400" dirty="0">
              <a:solidFill>
                <a:srgbClr val="136FB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修复流程卡壳时给测试人员选择权</a:t>
            </a:r>
            <a:endParaRPr kumimoji="1" lang="en-US" altLang="zh-CN" sz="2400" dirty="0" smtClean="0">
              <a:solidFill>
                <a:srgbClr val="136FB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 smtClean="0">
                <a:solidFill>
                  <a:srgbClr val="136FB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系统记录人工信息形成知识库加速后期修复</a:t>
            </a:r>
            <a:endParaRPr kumimoji="1" lang="en-US" altLang="zh-CN" sz="2400" dirty="0" smtClean="0">
              <a:solidFill>
                <a:srgbClr val="136FB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 rot="2338168">
            <a:off x="7323480" y="1768967"/>
            <a:ext cx="1786225" cy="7898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TSE</a:t>
            </a:r>
            <a:r>
              <a:rPr lang="zh-CN" altLang="en-US" sz="2000" dirty="0" smtClean="0">
                <a:solidFill>
                  <a:srgbClr val="136F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封面论文</a:t>
            </a:r>
            <a:endParaRPr lang="zh-CN" altLang="en-US" sz="2000" dirty="0">
              <a:solidFill>
                <a:srgbClr val="136F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3783" y="1769629"/>
            <a:ext cx="1300334" cy="508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实验半年</a:t>
            </a:r>
            <a:endParaRPr lang="zh-CN" altLang="en-US" sz="2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96792" y="2878375"/>
            <a:ext cx="1300334" cy="5086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投稿四年</a:t>
            </a:r>
            <a:endParaRPr lang="zh-CN" altLang="en-US" sz="2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690596" y="2374084"/>
            <a:ext cx="512726" cy="42879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4304" y="3788954"/>
            <a:ext cx="115929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</a:t>
            </a:r>
            <a:r>
              <a:rPr lang="en-US" altLang="zh-CN" sz="3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浪费</a:t>
            </a:r>
            <a:endParaRPr lang="en-US" altLang="zh-CN" sz="3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生命</a:t>
            </a:r>
            <a:endParaRPr lang="zh-CN" altLang="en-US" sz="3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43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磨砂玻璃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新建 Microsoft PowerPoint 演示文稿" id="{84500CF4-D541-43FC-A9CE-F5C11CF7A403}" vid="{5845B945-A83A-4227-ACD5-59E317161E78}"/>
    </a:ext>
  </a:extLst>
</a:theme>
</file>

<file path=ppt/theme/theme2.xml><?xml version="1.0" encoding="utf-8"?>
<a:theme xmlns:a="http://schemas.openxmlformats.org/drawingml/2006/main" name="2_Office 主题">
  <a:themeElements>
    <a:clrScheme name="蓝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MT</Template>
  <TotalTime>6900</TotalTime>
  <Words>2170</Words>
  <Application>Microsoft Office PowerPoint</Application>
  <PresentationFormat>宽屏</PresentationFormat>
  <Paragraphs>468</Paragraphs>
  <Slides>39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57" baseType="lpstr">
      <vt:lpstr>Heiti SC Medium</vt:lpstr>
      <vt:lpstr>Lantinghei SC Demibold</vt:lpstr>
      <vt:lpstr>黑体</vt:lpstr>
      <vt:lpstr>宋体</vt:lpstr>
      <vt:lpstr>微软雅黑</vt:lpstr>
      <vt:lpstr>微软雅黑</vt:lpstr>
      <vt:lpstr>微软雅黑 Light</vt:lpstr>
      <vt:lpstr>Arial</vt:lpstr>
      <vt:lpstr>Broadway</vt:lpstr>
      <vt:lpstr>Calibri</vt:lpstr>
      <vt:lpstr>Calibri Light</vt:lpstr>
      <vt:lpstr>Cambria Math</vt:lpstr>
      <vt:lpstr>Courier New</vt:lpstr>
      <vt:lpstr>Times New Roman</vt:lpstr>
      <vt:lpstr>Wingdings</vt:lpstr>
      <vt:lpstr>Office 主题</vt:lpstr>
      <vt:lpstr>2_Office 主题</vt:lpstr>
      <vt:lpstr>3_Office 主题</vt:lpstr>
      <vt:lpstr>PowerPoint 演示文稿</vt:lpstr>
      <vt:lpstr>个人简介</vt:lpstr>
      <vt:lpstr>机器学习驱动测试优化</vt:lpstr>
      <vt:lpstr>软件失效行为刻画的挑战</vt:lpstr>
      <vt:lpstr>人机协同智能：人工标注+半监督</vt:lpstr>
      <vt:lpstr>PowerPoint 演示文稿</vt:lpstr>
      <vt:lpstr>自动化测试脚本修复</vt:lpstr>
      <vt:lpstr>Event Flow Graph</vt:lpstr>
      <vt:lpstr>人机协同智能：人工辅助自动化修复</vt:lpstr>
      <vt:lpstr>自动化测试脚本修复</vt:lpstr>
      <vt:lpstr>自动化软件测试的系统性研究与实践</vt:lpstr>
      <vt:lpstr>产教研融合尝试 (2013)</vt:lpstr>
      <vt:lpstr>PowerPoint 演示文稿</vt:lpstr>
      <vt:lpstr>基于互联网群体智能的软件测试</vt:lpstr>
      <vt:lpstr>PowerPoint 演示文稿</vt:lpstr>
      <vt:lpstr>IEEE软件测试国际邀请赛</vt:lpstr>
      <vt:lpstr>大赛群体智能软件测试-示例-途牛</vt:lpstr>
      <vt:lpstr>众包协作：一棵Bug报告树的生长</vt:lpstr>
      <vt:lpstr>Bug报告协作过程</vt:lpstr>
      <vt:lpstr>用户协作过程</vt:lpstr>
      <vt:lpstr>智能化的软件工程方法 人机协同+人人协同</vt:lpstr>
      <vt:lpstr>面向群体智能的测试报告自动化分析</vt:lpstr>
      <vt:lpstr>面向群体智能的Bug截屏文本自动生成</vt:lpstr>
      <vt:lpstr>面向群体智能的测试自动回放</vt:lpstr>
      <vt:lpstr>2018软件测试人机大战</vt:lpstr>
      <vt:lpstr>面向移动应用的人机协同智能化测试</vt:lpstr>
      <vt:lpstr>自动化软件测试发展路线</vt:lpstr>
      <vt:lpstr>智能软件的工程化 针对智能软件特征重新定义工程化方法</vt:lpstr>
      <vt:lpstr>智能软件的Bug是什么？</vt:lpstr>
      <vt:lpstr>面向智能软件的测试准则</vt:lpstr>
      <vt:lpstr>PowerPoint 演示文稿</vt:lpstr>
      <vt:lpstr>深度学习系统的等价类测试</vt:lpstr>
      <vt:lpstr>深度学习系统的边界值测试</vt:lpstr>
      <vt:lpstr>深度学习系统的边界值测试理论分析</vt:lpstr>
      <vt:lpstr>面向智能软件的群体智能测试</vt:lpstr>
      <vt:lpstr>面向智能软件的群体智能测试</vt:lpstr>
      <vt:lpstr>面向智能软件的群体智能测试</vt:lpstr>
      <vt:lpstr>面向智能软件的群体智能测试</vt:lpstr>
      <vt:lpstr>南京大学智能软件工程实验室 iselab.cn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zychen</dc:creator>
  <cp:lastModifiedBy>Windows User</cp:lastModifiedBy>
  <cp:revision>1161</cp:revision>
  <dcterms:created xsi:type="dcterms:W3CDTF">2014-12-09T13:31:52Z</dcterms:created>
  <dcterms:modified xsi:type="dcterms:W3CDTF">2018-11-25T03:41:57Z</dcterms:modified>
</cp:coreProperties>
</file>